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5" r:id="rId3"/>
    <p:sldId id="277" r:id="rId4"/>
    <p:sldId id="286" r:id="rId5"/>
    <p:sldId id="287" r:id="rId6"/>
    <p:sldId id="288" r:id="rId7"/>
    <p:sldId id="289" r:id="rId8"/>
    <p:sldId id="290" r:id="rId9"/>
    <p:sldId id="291" r:id="rId10"/>
    <p:sldId id="297" r:id="rId11"/>
    <p:sldId id="292" r:id="rId12"/>
    <p:sldId id="294" r:id="rId13"/>
    <p:sldId id="296" r:id="rId14"/>
    <p:sldId id="295" r:id="rId15"/>
    <p:sldId id="298" r:id="rId16"/>
    <p:sldId id="300" r:id="rId17"/>
    <p:sldId id="301" r:id="rId18"/>
    <p:sldId id="302" r:id="rId19"/>
    <p:sldId id="303" r:id="rId20"/>
    <p:sldId id="304" r:id="rId21"/>
    <p:sldId id="305" r:id="rId22"/>
    <p:sldId id="306" r:id="rId23"/>
  </p:sldIdLst>
  <p:sldSz cx="9144000" cy="6858000" type="screen4x3"/>
  <p:notesSz cx="6794500" cy="9906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9EE"/>
    <a:srgbClr val="99D2DB"/>
    <a:srgbClr val="FF0000"/>
    <a:srgbClr val="FF3300"/>
    <a:srgbClr val="006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20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A360625-A0C0-40FE-9D3E-8E2E132B64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965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652C0-EC33-4EF5-9503-1A001D6D4A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953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D145F-05C0-4D1F-B358-A00BB79492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93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3D24-DE78-4E2D-84BE-670D69101A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96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45C41-A76E-4D97-ADDC-AF5994CA275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80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43B-9417-40B2-90EB-44C93AE967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36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C1E7B-EA3A-4829-A3BF-6B8A3B978B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300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5F84E-0088-4FD3-A02D-EEE2AFB5C17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20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F7CC5-40A0-44C9-9B65-E024806F1F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67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4D956-1E96-4C45-A6B8-57E1F06592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59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E98E0-ACC7-440A-B4D3-95DBA2BFBC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63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D08D5-1AB0-4018-A792-BBA0D886EA9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4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6CC941A5-2699-4F8D-A578-674C72EAC52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www.sans.org/security-awareness-training/blog/nist-has-spoken-death-complexity-long-live-passphr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medarbetarportalen.gu.se/ekonomi/Financial+processes/stodverksamhet/ekonomi---sammanhang--begrepp-och-fakta/organisation/ansvar-och-befogenhe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IT-s%C3%A4kerhet" TargetMode="External"/><Relationship Id="rId2" Type="http://schemas.openxmlformats.org/officeDocument/2006/relationships/hyperlink" Target="https://sysmon.hig.se/bigscree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hyperlink" Target="https://www.informationssakerhet.se/metodstod-for-li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000"/>
            <a:ext cx="9180256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41363" y="3086894"/>
            <a:ext cx="4839238" cy="12239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sv-SE" sz="2800" b="1" i="1" dirty="0">
                <a:solidFill>
                  <a:schemeClr val="bg1"/>
                </a:solidFill>
                <a:latin typeface="+mj-lt"/>
              </a:rPr>
              <a:t>Lokalt säkerhetsarbete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4052888" y="1776413"/>
            <a:ext cx="312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v-SE">
              <a:latin typeface="Arial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990975" y="3829050"/>
            <a:ext cx="381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v-SE">
              <a:solidFill>
                <a:schemeClr val="bg1"/>
              </a:solidFill>
            </a:endParaRP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3642103" y="3768616"/>
            <a:ext cx="406792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v-SE" dirty="0">
                <a:solidFill>
                  <a:schemeClr val="bg1"/>
                </a:solidFill>
                <a:latin typeface="+mn-lt"/>
              </a:rPr>
              <a:t>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Vem är jag?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sv-SE" dirty="0"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Jag heter Tony Gottfridsson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Jag är den enda med IT som yrke som är med i GDPR projekt på </a:t>
            </a:r>
            <a:r>
              <a:rPr lang="sv-SE" dirty="0" err="1">
                <a:latin typeface="+mn-lt"/>
              </a:rPr>
              <a:t>HiG</a:t>
            </a:r>
            <a:r>
              <a:rPr lang="sv-SE" dirty="0">
                <a:latin typeface="+mn-lt"/>
              </a:rPr>
              <a:t>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Jag började på </a:t>
            </a:r>
            <a:r>
              <a:rPr lang="sv-SE" dirty="0" err="1">
                <a:latin typeface="+mn-lt"/>
              </a:rPr>
              <a:t>HiG</a:t>
            </a:r>
            <a:r>
              <a:rPr lang="sv-SE" dirty="0">
                <a:latin typeface="+mn-lt"/>
              </a:rPr>
              <a:t> 2017 Augusti.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Det står ingenstans i mitt anställningskontrakt att jag ska arbeta med IT säkerhet. Formellt ska </a:t>
            </a:r>
            <a:r>
              <a:rPr lang="sv-SE">
                <a:latin typeface="+mn-lt"/>
              </a:rPr>
              <a:t>jag </a:t>
            </a:r>
            <a:r>
              <a:rPr lang="sv-SE" smtClean="0">
                <a:latin typeface="+mn-lt"/>
              </a:rPr>
              <a:t>arbeta </a:t>
            </a:r>
            <a:r>
              <a:rPr lang="sv-SE" dirty="0">
                <a:latin typeface="+mn-lt"/>
              </a:rPr>
              <a:t>med ”</a:t>
            </a:r>
            <a:r>
              <a:rPr lang="sv-SE" dirty="0" err="1">
                <a:latin typeface="+mn-lt"/>
              </a:rPr>
              <a:t>IT-Tekniker</a:t>
            </a:r>
            <a:r>
              <a:rPr lang="sv-SE" dirty="0">
                <a:latin typeface="+mn-lt"/>
              </a:rPr>
              <a:t> Unix”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sv-SE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2017 Augusti</a:t>
            </a:r>
            <a:endParaRPr lang="sv-SE" sz="2400" b="1" dirty="0">
              <a:latin typeface="+mj-lt"/>
            </a:endParaRP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Jag skrev på "</a:t>
            </a:r>
            <a:r>
              <a:rPr lang="sv-SE" dirty="0" err="1">
                <a:latin typeface="+mn-lt"/>
              </a:rPr>
              <a:t>sysop</a:t>
            </a:r>
            <a:r>
              <a:rPr lang="sv-SE" dirty="0">
                <a:latin typeface="+mn-lt"/>
              </a:rPr>
              <a:t>" avtal som var mindre än 20 sidor långt, som jag minns det var det 1-3 sidor, inte skrivet av en jurist.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Sammanfattningen är enkel, titta inte på saker du inte har med att göra och behandla saker med silkesvantar.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De avtal (NDA) jag är van med att skriva på tar en stund att läsa och innehåller ofta mycket tydliga finansiella viten.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Det finns möjligheter till förbättring/försämring beroende på hur man ser saken.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Lokalt säkerhetsarbete i praktiken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I de fall saker </a:t>
            </a:r>
            <a:r>
              <a:rPr lang="sv-SE" dirty="0" err="1">
                <a:latin typeface="+mn-lt"/>
              </a:rPr>
              <a:t>passer</a:t>
            </a:r>
            <a:r>
              <a:rPr lang="sv-SE" dirty="0">
                <a:latin typeface="+mn-lt"/>
              </a:rPr>
              <a:t> vår horisont använder vi primärt </a:t>
            </a:r>
            <a:r>
              <a:rPr lang="sv-SE" dirty="0" err="1">
                <a:latin typeface="+mn-lt"/>
              </a:rPr>
              <a:t>Swamid</a:t>
            </a:r>
            <a:r>
              <a:rPr lang="sv-SE" dirty="0">
                <a:latin typeface="+mn-lt"/>
              </a:rPr>
              <a:t>/Sunet riktlinjer så som vi individuellt minns dom och "eget huvud / grupp konsensus" som ersättning för en relevant IT säkerhetspolicy.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- Sunet kritik: minimum 8 tecken som lösenord med små/stora/siffror har enligt SANS artikel 2009-2011 hållbarhet som är mindre än en dag.</a:t>
            </a:r>
          </a:p>
          <a:p>
            <a:pPr eaLnBrk="1" hangingPunct="1">
              <a:spcBef>
                <a:spcPct val="50000"/>
              </a:spcBef>
            </a:pPr>
            <a:r>
              <a:rPr lang="sv-SE" sz="1200" dirty="0">
                <a:latin typeface="+mn-lt"/>
                <a:hlinkClick r:id="rId2"/>
              </a:rPr>
              <a:t>https://www.sans.org/security-awareness-training/blog/nist-has-spoken-death-complexity-long-live-passphrase</a:t>
            </a:r>
            <a:endParaRPr lang="sv-SE" sz="1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Om det är så att koncensus från lärosäten kräver 8 tecken så hänvisar jag till att CISO hos tjänsteägaren ska ha veto!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22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Lokalt säkerhetsarbete i praktiken 2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sv-SE" dirty="0">
                <a:latin typeface="+mn-lt"/>
              </a:rPr>
              <a:t>Om någon "tjyvtankar" och vi reaktivt får klagomål så låser vi deras konto och skäller ut dom, jämlikt mellan studenter och anställda.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sv-SE" dirty="0">
                <a:latin typeface="+mn-lt"/>
              </a:rPr>
              <a:t>Om antiviruset rapporterar olämpligt beteende så behandlas det efter situation (endast anställda som har antivirus som rapporterar centralt)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sv-SE" dirty="0">
                <a:latin typeface="+mn-lt"/>
              </a:rPr>
              <a:t>Om någon anställd med åtkomst till HR data lämnar ut namn och lösenord så har vi inga riktlinjer alls annat än "tänk på", "var försiktig".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sv-SE" dirty="0">
                <a:latin typeface="+mn-lt"/>
              </a:rPr>
              <a:t>IT avdelningens ansvar är att utföra/rapportera. Säkerhets ansvaret bärs av ledningen!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1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Möjligheter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GDPR är en mycket stor möjlighet att sälja in </a:t>
            </a:r>
            <a:r>
              <a:rPr lang="sv-SE" dirty="0" err="1">
                <a:latin typeface="+mn-lt"/>
              </a:rPr>
              <a:t>IT-Säkerhet</a:t>
            </a:r>
            <a:r>
              <a:rPr lang="sv-SE" dirty="0">
                <a:latin typeface="+mn-lt"/>
              </a:rPr>
              <a:t>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Vem som helst kan anmäla oss (tänk på den där anställde som är arg pga. utebliven löneförhöjning eller ändrade arbetsuppgifter eller studenten som blev dåligt bemött)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Om arbete pågår och det inte handlar om data som allmänt kan anses vara känslig (HR data) så kan man kanske få en anmärkning istället för vite 10-20 miljoner.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Om någon med HR åtkomst lämnar ut sina uppgifter eller själv lämnar ut känslig HR information på internet och berörd person anmäler och går till pressen.</a:t>
            </a:r>
          </a:p>
          <a:p>
            <a:pPr marL="1028700"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F0000"/>
                </a:solidFill>
                <a:latin typeface="+mn-lt"/>
              </a:rPr>
              <a:t>Är det rimligt att tro att vi då får en liten smisk på handleden?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2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GDPR revisions dags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Hur skulle du som nyanställd revisor på den inspekterande myndigheten genomföra en revision av organisation X? dvs. angrip organisationens brister.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Redovisa LIS systemet, det skulle jag personligen angripa hårt om det det var bristfälligt annars ignorera.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Gå rakt på ”godiset” – Hej HR chef, logga in i din dator.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Är det </a:t>
            </a:r>
            <a:r>
              <a:rPr lang="sv-SE" dirty="0" err="1">
                <a:latin typeface="+mn-lt"/>
              </a:rPr>
              <a:t>auth</a:t>
            </a:r>
            <a:r>
              <a:rPr lang="sv-SE" dirty="0">
                <a:latin typeface="+mn-lt"/>
              </a:rPr>
              <a:t> systemet dokumenterat fullt ut? Vem får påverka vad och är det övervakat?)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Logga in i HR systemet (samma sak igen, antagligen är det SSO) – Är HR ”systemet” en G:/H:?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Dödsstöten! </a:t>
            </a:r>
            <a:r>
              <a:rPr lang="sv-SE" dirty="0" err="1">
                <a:latin typeface="+mn-lt"/>
              </a:rPr>
              <a:t>Sysops</a:t>
            </a:r>
            <a:r>
              <a:rPr lang="sv-SE" dirty="0">
                <a:latin typeface="+mn-lt"/>
              </a:rPr>
              <a:t>! Hur är </a:t>
            </a:r>
            <a:r>
              <a:rPr lang="sv-SE" dirty="0" err="1">
                <a:latin typeface="+mn-lt"/>
              </a:rPr>
              <a:t>sysops</a:t>
            </a:r>
            <a:r>
              <a:rPr lang="sv-SE" dirty="0">
                <a:latin typeface="+mn-lt"/>
              </a:rPr>
              <a:t> </a:t>
            </a:r>
            <a:r>
              <a:rPr lang="sv-SE" dirty="0" err="1">
                <a:latin typeface="+mn-lt"/>
              </a:rPr>
              <a:t>monitorerade</a:t>
            </a:r>
            <a:r>
              <a:rPr lang="sv-SE" dirty="0">
                <a:latin typeface="+mn-lt"/>
              </a:rPr>
              <a:t>. Hur är </a:t>
            </a:r>
            <a:r>
              <a:rPr lang="sv-SE" dirty="0" err="1">
                <a:latin typeface="+mn-lt"/>
              </a:rPr>
              <a:t>sysops</a:t>
            </a:r>
            <a:r>
              <a:rPr lang="sv-SE" dirty="0">
                <a:latin typeface="+mn-lt"/>
              </a:rPr>
              <a:t> lösenord store skyddad och </a:t>
            </a:r>
            <a:r>
              <a:rPr lang="sv-SE" dirty="0" err="1">
                <a:latin typeface="+mn-lt"/>
              </a:rPr>
              <a:t>monitorerad</a:t>
            </a:r>
            <a:r>
              <a:rPr lang="sv-SE" dirty="0">
                <a:latin typeface="+mn-lt"/>
              </a:rPr>
              <a:t>? Vilka system kan dom komma åt via direkt databas eller </a:t>
            </a:r>
            <a:r>
              <a:rPr lang="sv-SE" dirty="0" err="1">
                <a:latin typeface="+mn-lt"/>
              </a:rPr>
              <a:t>shares</a:t>
            </a:r>
            <a:r>
              <a:rPr lang="sv-SE" dirty="0">
                <a:latin typeface="+mn-lt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endParaRPr lang="sv-SE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sv-SE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72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Låt oss avsluta i en positivare ton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Vi gömmer oss bland andra som är sämre. </a:t>
            </a:r>
            <a:r>
              <a:rPr lang="sv-SE" dirty="0" err="1">
                <a:latin typeface="+mn-lt"/>
              </a:rPr>
              <a:t>Security</a:t>
            </a:r>
            <a:r>
              <a:rPr lang="sv-SE" dirty="0">
                <a:latin typeface="+mn-lt"/>
              </a:rPr>
              <a:t> by </a:t>
            </a:r>
            <a:r>
              <a:rPr lang="sv-SE" dirty="0" err="1">
                <a:latin typeface="+mn-lt"/>
              </a:rPr>
              <a:t>obscurity</a:t>
            </a:r>
            <a:r>
              <a:rPr lang="sv-SE" dirty="0">
                <a:latin typeface="+mn-lt"/>
              </a:rPr>
              <a:t> är väl en fungerande lösning? :-/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Det ekonomiska kostnaden för att få ett lärosäte att hantera informationssäkerhet ens 90% korrekt är enorm.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De kvarvarande 10% som inte kan hanteras enligt svensk arbetsmarknadslag kommer vi inte åt.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Som tur är så är det inte en IT fråga/ansvar.</a:t>
            </a:r>
          </a:p>
          <a:p>
            <a:pPr eaLnBrk="1" hangingPunct="1">
              <a:spcBef>
                <a:spcPct val="50000"/>
              </a:spcBef>
            </a:pPr>
            <a:endParaRPr lang="sv-SE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40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Säkerhet är en ledningsfråga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Det handlar inte om IT-säkerhet, det handlar om säkerhet, det är en lednings fråga, förhoppningsvis en kunnig och utbildad ledning.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Det kan vara så att det i dagsläget (läs GDPR) går att få ledningen att utbilda sig i ämnet.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Om man lämnar kortsiktigt fokus på GDPR och tittar efter LIS utbildning för chefer så finns det pärlor där ute i verkligheten om det prioriteras.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87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Sunet </a:t>
            </a:r>
            <a:r>
              <a:rPr lang="sv-SE" sz="2400" b="1" dirty="0" err="1">
                <a:solidFill>
                  <a:srgbClr val="3C72B7"/>
                </a:solidFill>
                <a:latin typeface="+mj-lt"/>
              </a:rPr>
              <a:t>säk</a:t>
            </a:r>
            <a:r>
              <a:rPr lang="sv-SE" sz="2400" b="1" dirty="0">
                <a:solidFill>
                  <a:srgbClr val="3C72B7"/>
                </a:solidFill>
                <a:latin typeface="+mj-lt"/>
              </a:rPr>
              <a:t> tester?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 err="1">
                <a:latin typeface="+mn-lt"/>
              </a:rPr>
              <a:t>Nessus</a:t>
            </a:r>
            <a:r>
              <a:rPr lang="sv-SE" dirty="0">
                <a:latin typeface="+mn-lt"/>
              </a:rPr>
              <a:t> går att beställa?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Vad mer går att beställa?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 err="1">
                <a:latin typeface="+mn-lt"/>
              </a:rPr>
              <a:t>nmap</a:t>
            </a:r>
            <a:r>
              <a:rPr lang="sv-SE" dirty="0">
                <a:latin typeface="+mn-lt"/>
              </a:rPr>
              <a:t> –script=</a:t>
            </a:r>
            <a:r>
              <a:rPr lang="sv-SE" dirty="0" err="1">
                <a:latin typeface="+mn-lt"/>
              </a:rPr>
              <a:t>safe</a:t>
            </a:r>
            <a:r>
              <a:rPr lang="sv-SE" dirty="0">
                <a:latin typeface="+mn-lt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endParaRPr lang="sv-SE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59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Anfall </a:t>
            </a:r>
            <a:r>
              <a:rPr lang="sv-SE" sz="2400" b="1" dirty="0" err="1">
                <a:solidFill>
                  <a:srgbClr val="3C72B7"/>
                </a:solidFill>
                <a:latin typeface="+mj-lt"/>
              </a:rPr>
              <a:t>HiG</a:t>
            </a:r>
            <a:r>
              <a:rPr lang="sv-SE" sz="2400" b="1" dirty="0">
                <a:solidFill>
                  <a:srgbClr val="3C72B7"/>
                </a:solidFill>
                <a:latin typeface="+mj-lt"/>
              </a:rPr>
              <a:t> exempel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Alla anfall som idag är kända för mig är har målet att hitta SMTP </a:t>
            </a:r>
            <a:r>
              <a:rPr lang="sv-SE" dirty="0" err="1">
                <a:latin typeface="+mn-lt"/>
              </a:rPr>
              <a:t>relays</a:t>
            </a:r>
            <a:r>
              <a:rPr lang="sv-SE" dirty="0">
                <a:latin typeface="+mn-lt"/>
              </a:rPr>
              <a:t> eller </a:t>
            </a:r>
            <a:r>
              <a:rPr lang="sv-SE" dirty="0" err="1">
                <a:latin typeface="+mn-lt"/>
              </a:rPr>
              <a:t>shells</a:t>
            </a:r>
            <a:r>
              <a:rPr lang="sv-SE" dirty="0">
                <a:latin typeface="+mn-lt"/>
              </a:rPr>
              <a:t> för att fiska vidare.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Det är inte spam, </a:t>
            </a:r>
            <a:r>
              <a:rPr lang="sv-SE" dirty="0" err="1">
                <a:latin typeface="+mn-lt"/>
              </a:rPr>
              <a:t>HaaS</a:t>
            </a:r>
            <a:r>
              <a:rPr lang="sv-SE" dirty="0">
                <a:latin typeface="+mn-lt"/>
              </a:rPr>
              <a:t>, (</a:t>
            </a:r>
            <a:r>
              <a:rPr lang="sv-SE" dirty="0" err="1">
                <a:latin typeface="+mn-lt"/>
              </a:rPr>
              <a:t>Hacking</a:t>
            </a:r>
            <a:r>
              <a:rPr lang="sv-SE" dirty="0">
                <a:latin typeface="+mn-lt"/>
              </a:rPr>
              <a:t> as a Service).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Fisket mot oss har varit bra riktat (hack page 2017) med bra valda domännamn. Om de insamlade </a:t>
            </a:r>
            <a:r>
              <a:rPr lang="sv-SE" dirty="0" err="1">
                <a:latin typeface="+mn-lt"/>
              </a:rPr>
              <a:t>auth</a:t>
            </a:r>
            <a:r>
              <a:rPr lang="sv-SE" dirty="0">
                <a:latin typeface="+mn-lt"/>
              </a:rPr>
              <a:t> uppgifterna istället skulle brukas med motivet att exempelvis komma åt HR information skulle konsekvensen varit mycket tyngre.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5" b="4600"/>
          <a:stretch/>
        </p:blipFill>
        <p:spPr bwMode="auto">
          <a:xfrm>
            <a:off x="-1" y="8964"/>
            <a:ext cx="9144001" cy="61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43125"/>
            <a:ext cx="9144000" cy="122396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4400" b="1" i="1" spc="-1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4000" b="1" i="1" spc="-100" dirty="0">
                <a:solidFill>
                  <a:schemeClr val="bg1"/>
                </a:solidFill>
                <a:latin typeface="+mj-lt"/>
              </a:rPr>
              <a:t>Högskolan i Gävle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871"/>
            <a:ext cx="9144000" cy="70713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68" y="336629"/>
            <a:ext cx="1828798" cy="18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Ansvar / befogenheter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Google "</a:t>
            </a:r>
            <a:r>
              <a:rPr lang="sv-SE" dirty="0" err="1">
                <a:latin typeface="+mn-lt"/>
              </a:rPr>
              <a:t>site:gu.se</a:t>
            </a:r>
            <a:r>
              <a:rPr lang="sv-SE" dirty="0">
                <a:latin typeface="+mn-lt"/>
              </a:rPr>
              <a:t> ansvar befogenhet”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  <a:hlinkClick r:id="rId2"/>
              </a:rPr>
              <a:t>https://medarbetarportalen.gu.se/ekonomi/Financial+processes/stodverksamhet/ekonomi---sammanhang--begrepp-och-fakta/organisation/ansvar-och-befogenheter</a:t>
            </a:r>
            <a:endParaRPr lang="sv-SE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18 ansvar, 9 befogenhet (har inte med säkerhet i stort att göra men säger </a:t>
            </a:r>
            <a:r>
              <a:rPr lang="sv-SE" dirty="0" err="1">
                <a:latin typeface="+mn-lt"/>
              </a:rPr>
              <a:t>endel</a:t>
            </a:r>
            <a:r>
              <a:rPr lang="sv-SE" dirty="0">
                <a:latin typeface="+mn-lt"/>
              </a:rPr>
              <a:t> om den formella ledarskapsmiljön)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Samma sökning på </a:t>
            </a:r>
            <a:r>
              <a:rPr lang="sv-SE" dirty="0" err="1">
                <a:latin typeface="+mn-lt"/>
              </a:rPr>
              <a:t>hig.se</a:t>
            </a:r>
            <a:r>
              <a:rPr lang="sv-SE" dirty="0">
                <a:latin typeface="+mn-lt"/>
              </a:rPr>
              <a:t> ger inget tydligt svar i ämnet, det är mest fokus på 8 år gamla kurser. (Med </a:t>
            </a:r>
            <a:r>
              <a:rPr lang="sv-SE" dirty="0" err="1">
                <a:latin typeface="+mn-lt"/>
              </a:rPr>
              <a:t>reservasion</a:t>
            </a:r>
            <a:r>
              <a:rPr lang="sv-SE" dirty="0">
                <a:latin typeface="+mn-lt"/>
              </a:rPr>
              <a:t> för min begränsade </a:t>
            </a:r>
            <a:r>
              <a:rPr lang="sv-SE" dirty="0" err="1">
                <a:latin typeface="+mn-lt"/>
              </a:rPr>
              <a:t>googlefu</a:t>
            </a:r>
            <a:r>
              <a:rPr lang="sv-SE" dirty="0">
                <a:latin typeface="+mn-lt"/>
              </a:rPr>
              <a:t>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49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Cyber </a:t>
            </a:r>
            <a:r>
              <a:rPr lang="sv-SE" sz="2400" b="1" dirty="0" err="1">
                <a:solidFill>
                  <a:srgbClr val="3C72B7"/>
                </a:solidFill>
                <a:latin typeface="+mj-lt"/>
              </a:rPr>
              <a:t>security</a:t>
            </a:r>
            <a:r>
              <a:rPr lang="sv-SE" sz="2400" b="1" dirty="0">
                <a:solidFill>
                  <a:srgbClr val="3C72B7"/>
                </a:solidFill>
                <a:latin typeface="+mj-lt"/>
              </a:rPr>
              <a:t> möjligheter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På helt eget initiativ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Utan formella riktlinjer/mandat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Utan formella befogenheter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Utan formella ansvar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Om det inte är viktigt så behöver vi inte planera eller betala för det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== Det kanske inte kan sammanfattas som systematiskt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70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KPI Ledning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Inom detta ämnesområde så är väl det här ett ypperligt sätt att mäta KPI hos ledningen?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Om vi som är intresserade i ämnet "</a:t>
            </a:r>
            <a:r>
              <a:rPr lang="sv-SE" dirty="0" err="1">
                <a:latin typeface="+mn-lt"/>
              </a:rPr>
              <a:t>IT-Säkerhet</a:t>
            </a:r>
            <a:r>
              <a:rPr lang="sv-SE" dirty="0">
                <a:latin typeface="+mn-lt"/>
              </a:rPr>
              <a:t>" lyckas få ledningen att förstå att "MSB riktlinjerna hos </a:t>
            </a:r>
            <a:r>
              <a:rPr lang="sv-SE" dirty="0" err="1">
                <a:latin typeface="+mn-lt"/>
              </a:rPr>
              <a:t>www.informationssakerhet.se</a:t>
            </a:r>
            <a:r>
              <a:rPr lang="sv-SE" dirty="0">
                <a:latin typeface="+mn-lt"/>
              </a:rPr>
              <a:t>" är en ypperlig riktlinje/process/metod/mål för ledningen att jobba med så finns det en liten chans att vi kan få riktlinjer och </a:t>
            </a:r>
            <a:r>
              <a:rPr lang="sv-SE">
                <a:latin typeface="+mn-lt"/>
              </a:rPr>
              <a:t>ramverk.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8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IT säkerhet / Cyber </a:t>
            </a:r>
            <a:r>
              <a:rPr lang="sv-SE" sz="2400" b="1" dirty="0" err="1">
                <a:solidFill>
                  <a:srgbClr val="3C72B7"/>
                </a:solidFill>
                <a:latin typeface="+mj-lt"/>
              </a:rPr>
              <a:t>security</a:t>
            </a:r>
            <a:endParaRPr lang="sv-SE" sz="2400" b="1" dirty="0">
              <a:latin typeface="+mj-lt"/>
            </a:endParaRP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Vad tror </a:t>
            </a:r>
            <a:r>
              <a:rPr lang="sv-SE" dirty="0" err="1">
                <a:latin typeface="+mn-lt"/>
              </a:rPr>
              <a:t>oinsatta</a:t>
            </a:r>
            <a:r>
              <a:rPr lang="sv-SE" dirty="0">
                <a:latin typeface="+mn-lt"/>
              </a:rPr>
              <a:t> människor att "Cyber </a:t>
            </a:r>
            <a:r>
              <a:rPr lang="sv-SE" dirty="0" err="1">
                <a:latin typeface="+mn-lt"/>
              </a:rPr>
              <a:t>Security</a:t>
            </a:r>
            <a:r>
              <a:rPr lang="sv-SE" dirty="0">
                <a:latin typeface="+mn-lt"/>
              </a:rPr>
              <a:t>” betyder?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  <a:hlinkClick r:id="rId2"/>
              </a:rPr>
              <a:t>https://sysmon.hig.se/bigscreen.html</a:t>
            </a:r>
            <a:endParaRPr lang="sv-SE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Mycket kortfattat från </a:t>
            </a:r>
            <a:r>
              <a:rPr lang="sv-SE" dirty="0" err="1">
                <a:latin typeface="+mn-lt"/>
              </a:rPr>
              <a:t>wikipedia</a:t>
            </a:r>
            <a:r>
              <a:rPr lang="sv-SE" dirty="0">
                <a:latin typeface="+mn-lt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  <a:hlinkClick r:id="rId3"/>
              </a:rPr>
              <a:t>https://sv.wikipedia.org/wiki/IT-s%C3%A4kerhet</a:t>
            </a:r>
            <a:endParaRPr lang="sv-SE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Lämpligt mål för alla organisationer (LIS)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  <a:hlinkClick r:id="rId4"/>
              </a:rPr>
              <a:t>https://www.informationssakerhet.se/metodstod-for-lis/</a:t>
            </a:r>
            <a:endParaRPr lang="sv-SE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Generell miljö</a:t>
            </a:r>
            <a:endParaRPr lang="sv-SE" sz="2400" b="1" dirty="0">
              <a:latin typeface="+mj-lt"/>
            </a:endParaRP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I de flesta organisationer finns det en relativt stor procent som är ointresserade i ämnet IT generellt och totalt ointresserade av IT-säkerhet.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Erfarenhetsbaserat exempel:  45000 anställda som testats på ett globalt svenskt företag är enligt mig en statistisk god källa.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Ungefär hälften av de som lämnar ut sina uppgifter vid </a:t>
            </a:r>
            <a:r>
              <a:rPr lang="sv-SE" dirty="0" err="1">
                <a:latin typeface="+mn-lt"/>
              </a:rPr>
              <a:t>phishing</a:t>
            </a:r>
            <a:r>
              <a:rPr lang="sv-SE" dirty="0">
                <a:latin typeface="+mn-lt"/>
              </a:rPr>
              <a:t> sitter framför </a:t>
            </a:r>
            <a:r>
              <a:rPr lang="sv-SE" dirty="0" err="1">
                <a:latin typeface="+mn-lt"/>
              </a:rPr>
              <a:t>mello</a:t>
            </a:r>
            <a:r>
              <a:rPr lang="sv-SE" dirty="0">
                <a:latin typeface="+mn-lt"/>
              </a:rPr>
              <a:t> och godkänner MFA för o365 inloggning fast dom inte själva försöker logga in.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Detta är INTE en IT fråga!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Konto uppgifter på jobbet anses av den stora majoriteten mindre viktiga än de personliga bankuppgifterna.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Generell miljö</a:t>
            </a:r>
            <a:endParaRPr lang="sv-SE" sz="2400" b="1" dirty="0">
              <a:latin typeface="+mj-lt"/>
            </a:endParaRP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Förståelse saknas </a:t>
            </a:r>
            <a:r>
              <a:rPr lang="sv-SE" dirty="0" err="1">
                <a:latin typeface="+mn-lt"/>
              </a:rPr>
              <a:t>pga</a:t>
            </a:r>
            <a:r>
              <a:rPr lang="sv-SE" dirty="0">
                <a:latin typeface="+mn-lt"/>
              </a:rPr>
              <a:t> ovilja/ointresse/lathet/stress/avsaknad av piska.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Alla anställda är människor, även IT proffs faller ibland för riktad </a:t>
            </a:r>
            <a:r>
              <a:rPr lang="sv-SE" dirty="0" err="1">
                <a:latin typeface="+mn-lt"/>
              </a:rPr>
              <a:t>phishing</a:t>
            </a:r>
            <a:r>
              <a:rPr lang="sv-SE" dirty="0">
                <a:latin typeface="+mn-lt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Utbildning där mottagaren är ointresserad eller omotiverad har begränsad framgång.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Organisationer med säkerhetsfokus</a:t>
            </a:r>
            <a:endParaRPr lang="sv-SE" sz="2400" b="1" dirty="0">
              <a:latin typeface="+mj-lt"/>
            </a:endParaRP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i="1" dirty="0">
                <a:latin typeface="+mn-lt"/>
              </a:rPr>
              <a:t>SANS - is the </a:t>
            </a:r>
            <a:r>
              <a:rPr lang="sv-SE" i="1" dirty="0" err="1">
                <a:latin typeface="+mn-lt"/>
              </a:rPr>
              <a:t>most</a:t>
            </a:r>
            <a:r>
              <a:rPr lang="sv-SE" i="1" dirty="0">
                <a:latin typeface="+mn-lt"/>
              </a:rPr>
              <a:t> </a:t>
            </a:r>
            <a:r>
              <a:rPr lang="sv-SE" i="1" dirty="0" err="1">
                <a:latin typeface="+mn-lt"/>
              </a:rPr>
              <a:t>trusted</a:t>
            </a:r>
            <a:r>
              <a:rPr lang="sv-SE" i="1" dirty="0">
                <a:latin typeface="+mn-lt"/>
              </a:rPr>
              <a:t> and by far the </a:t>
            </a:r>
            <a:r>
              <a:rPr lang="sv-SE" i="1" dirty="0" err="1">
                <a:latin typeface="+mn-lt"/>
              </a:rPr>
              <a:t>largest</a:t>
            </a:r>
            <a:r>
              <a:rPr lang="sv-SE" i="1" dirty="0">
                <a:latin typeface="+mn-lt"/>
              </a:rPr>
              <a:t> source for information </a:t>
            </a:r>
            <a:r>
              <a:rPr lang="sv-SE" i="1" dirty="0" err="1">
                <a:latin typeface="+mn-lt"/>
              </a:rPr>
              <a:t>security</a:t>
            </a:r>
            <a:r>
              <a:rPr lang="sv-SE" i="1" dirty="0">
                <a:latin typeface="+mn-lt"/>
              </a:rPr>
              <a:t> </a:t>
            </a:r>
            <a:r>
              <a:rPr lang="sv-SE" i="1" dirty="0" err="1">
                <a:latin typeface="+mn-lt"/>
              </a:rPr>
              <a:t>training</a:t>
            </a:r>
            <a:r>
              <a:rPr lang="sv-SE" i="1" dirty="0">
                <a:latin typeface="+mn-lt"/>
              </a:rPr>
              <a:t> and </a:t>
            </a:r>
            <a:r>
              <a:rPr lang="sv-SE" i="1" dirty="0" err="1">
                <a:latin typeface="+mn-lt"/>
              </a:rPr>
              <a:t>security</a:t>
            </a:r>
            <a:r>
              <a:rPr lang="sv-SE" i="1" dirty="0">
                <a:latin typeface="+mn-lt"/>
              </a:rPr>
              <a:t> </a:t>
            </a:r>
            <a:r>
              <a:rPr lang="sv-SE" i="1" dirty="0" err="1">
                <a:latin typeface="+mn-lt"/>
              </a:rPr>
              <a:t>certification</a:t>
            </a:r>
            <a:r>
              <a:rPr lang="sv-SE" i="1" dirty="0">
                <a:latin typeface="+mn-lt"/>
              </a:rPr>
              <a:t> in the </a:t>
            </a:r>
            <a:r>
              <a:rPr lang="sv-SE" i="1" dirty="0" err="1">
                <a:latin typeface="+mn-lt"/>
              </a:rPr>
              <a:t>world</a:t>
            </a:r>
            <a:r>
              <a:rPr lang="sv-SE" i="1" dirty="0">
                <a:latin typeface="+mn-lt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I princip alla SANS policys har en aningen hårdare linje än vad svensk arbetsmarknadslag tillåter (tror jag):</a:t>
            </a:r>
          </a:p>
          <a:p>
            <a:pPr eaLnBrk="1" hangingPunct="1">
              <a:spcBef>
                <a:spcPct val="50000"/>
              </a:spcBef>
            </a:pPr>
            <a:r>
              <a:rPr lang="sv-SE" i="1" dirty="0">
                <a:latin typeface="+mn-lt"/>
              </a:rPr>
              <a:t>Non-</a:t>
            </a:r>
            <a:r>
              <a:rPr lang="sv-SE" i="1" dirty="0" err="1">
                <a:latin typeface="+mn-lt"/>
              </a:rPr>
              <a:t>Compliance</a:t>
            </a:r>
            <a:r>
              <a:rPr lang="sv-SE" i="1" dirty="0">
                <a:latin typeface="+mn-lt"/>
              </a:rPr>
              <a:t> - An </a:t>
            </a:r>
            <a:r>
              <a:rPr lang="sv-SE" i="1" dirty="0" err="1">
                <a:latin typeface="+mn-lt"/>
              </a:rPr>
              <a:t>employee</a:t>
            </a:r>
            <a:r>
              <a:rPr lang="sv-SE" i="1" dirty="0">
                <a:latin typeface="+mn-lt"/>
              </a:rPr>
              <a:t> </a:t>
            </a:r>
            <a:r>
              <a:rPr lang="sv-SE" i="1" dirty="0" err="1">
                <a:latin typeface="+mn-lt"/>
              </a:rPr>
              <a:t>found</a:t>
            </a:r>
            <a:r>
              <a:rPr lang="sv-SE" i="1" dirty="0">
                <a:latin typeface="+mn-lt"/>
              </a:rPr>
              <a:t> to </a:t>
            </a:r>
            <a:r>
              <a:rPr lang="sv-SE" i="1" dirty="0" err="1">
                <a:latin typeface="+mn-lt"/>
              </a:rPr>
              <a:t>have</a:t>
            </a:r>
            <a:r>
              <a:rPr lang="sv-SE" i="1" dirty="0">
                <a:latin typeface="+mn-lt"/>
              </a:rPr>
              <a:t> </a:t>
            </a:r>
            <a:r>
              <a:rPr lang="sv-SE" i="1" dirty="0" err="1">
                <a:latin typeface="+mn-lt"/>
              </a:rPr>
              <a:t>violated</a:t>
            </a:r>
            <a:r>
              <a:rPr lang="sv-SE" i="1" dirty="0">
                <a:latin typeface="+mn-lt"/>
              </a:rPr>
              <a:t> </a:t>
            </a:r>
            <a:r>
              <a:rPr lang="sv-SE" i="1" dirty="0" err="1">
                <a:latin typeface="+mn-lt"/>
              </a:rPr>
              <a:t>this</a:t>
            </a:r>
            <a:r>
              <a:rPr lang="sv-SE" i="1" dirty="0">
                <a:latin typeface="+mn-lt"/>
              </a:rPr>
              <a:t> policy </a:t>
            </a:r>
            <a:r>
              <a:rPr lang="sv-SE" i="1" dirty="0" err="1">
                <a:latin typeface="+mn-lt"/>
              </a:rPr>
              <a:t>may</a:t>
            </a:r>
            <a:r>
              <a:rPr lang="sv-SE" i="1" dirty="0">
                <a:latin typeface="+mn-lt"/>
              </a:rPr>
              <a:t> be </a:t>
            </a:r>
            <a:r>
              <a:rPr lang="sv-SE" i="1" dirty="0" err="1">
                <a:latin typeface="+mn-lt"/>
              </a:rPr>
              <a:t>subject</a:t>
            </a:r>
            <a:r>
              <a:rPr lang="sv-SE" i="1" dirty="0">
                <a:latin typeface="+mn-lt"/>
              </a:rPr>
              <a:t> to </a:t>
            </a:r>
            <a:r>
              <a:rPr lang="sv-SE" i="1" dirty="0" err="1">
                <a:latin typeface="+mn-lt"/>
              </a:rPr>
              <a:t>disciplinary</a:t>
            </a:r>
            <a:r>
              <a:rPr lang="sv-SE" i="1" dirty="0">
                <a:latin typeface="+mn-lt"/>
              </a:rPr>
              <a:t> action, </a:t>
            </a:r>
            <a:r>
              <a:rPr lang="sv-SE" i="1" dirty="0" err="1">
                <a:latin typeface="+mn-lt"/>
              </a:rPr>
              <a:t>up</a:t>
            </a:r>
            <a:r>
              <a:rPr lang="sv-SE" i="1" dirty="0">
                <a:latin typeface="+mn-lt"/>
              </a:rPr>
              <a:t> to and </a:t>
            </a:r>
            <a:r>
              <a:rPr lang="sv-SE" i="1" dirty="0" err="1">
                <a:latin typeface="+mn-lt"/>
              </a:rPr>
              <a:t>including</a:t>
            </a:r>
            <a:r>
              <a:rPr lang="sv-SE" i="1" dirty="0">
                <a:latin typeface="+mn-lt"/>
              </a:rPr>
              <a:t> termination </a:t>
            </a:r>
            <a:r>
              <a:rPr lang="sv-SE" i="1" dirty="0" err="1">
                <a:latin typeface="+mn-lt"/>
              </a:rPr>
              <a:t>of</a:t>
            </a:r>
            <a:r>
              <a:rPr lang="sv-SE" i="1" dirty="0">
                <a:latin typeface="+mn-lt"/>
              </a:rPr>
              <a:t> </a:t>
            </a:r>
            <a:r>
              <a:rPr lang="sv-SE" i="1" dirty="0" err="1">
                <a:latin typeface="+mn-lt"/>
              </a:rPr>
              <a:t>employment</a:t>
            </a:r>
            <a:r>
              <a:rPr lang="sv-SE" i="1" dirty="0">
                <a:latin typeface="+mn-lt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Industri praxis</a:t>
            </a:r>
            <a:endParaRPr lang="sv-SE" sz="2400" b="1" dirty="0">
              <a:latin typeface="+mj-lt"/>
            </a:endParaRP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Om daglig drift och utveckling tillät tid att hålla alla systemen uppdaterade.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Om de bästa tekniska lösningarna var inköpta och implementerade.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Om CISO (</a:t>
            </a:r>
            <a:r>
              <a:rPr lang="sv-SE" i="1" dirty="0" err="1">
                <a:latin typeface="+mn-lt"/>
              </a:rPr>
              <a:t>Chief</a:t>
            </a:r>
            <a:r>
              <a:rPr lang="sv-SE" i="1" dirty="0">
                <a:latin typeface="+mn-lt"/>
              </a:rPr>
              <a:t> Information </a:t>
            </a:r>
            <a:r>
              <a:rPr lang="sv-SE" i="1" dirty="0" err="1">
                <a:latin typeface="+mn-lt"/>
              </a:rPr>
              <a:t>Security</a:t>
            </a:r>
            <a:r>
              <a:rPr lang="sv-SE" i="1" dirty="0">
                <a:latin typeface="+mn-lt"/>
              </a:rPr>
              <a:t> Officer</a:t>
            </a:r>
            <a:r>
              <a:rPr lang="sv-SE" dirty="0">
                <a:latin typeface="+mn-lt"/>
              </a:rPr>
              <a:t>) hade veto mot alla beslut som skulle försämra den säkerhetshållning som beslutats.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Om IT avdelningen hade tid att aktivt anfalla sina egna system/användare och hålla sig </a:t>
            </a:r>
            <a:r>
              <a:rPr lang="sv-SE" dirty="0" err="1">
                <a:latin typeface="+mn-lt"/>
              </a:rPr>
              <a:t>ajour</a:t>
            </a:r>
            <a:r>
              <a:rPr lang="sv-SE" dirty="0">
                <a:latin typeface="+mn-lt"/>
              </a:rPr>
              <a:t> med de nyaste sätten för att göra det.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>
                <a:solidFill>
                  <a:srgbClr val="3C72B7"/>
                </a:solidFill>
                <a:latin typeface="+mj-lt"/>
              </a:rPr>
              <a:t>Industri praxis – forts.</a:t>
            </a:r>
            <a:endParaRPr lang="sv-SE" sz="2400" b="1" dirty="0">
              <a:latin typeface="+mj-lt"/>
            </a:endParaRP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Så har vi fortfarande stressade, ointresserade och oaktsamma människor som användare, men..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Så har vi fortfarande stressade, ointresserade och oaktsamma människor som tekniker.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I verkligheten bedrivs oftast ett forensiskt arbete reaktivt med fingrarna i kors "har vi loggar på detta?".</a:t>
            </a:r>
          </a:p>
          <a:p>
            <a:pPr eaLnBrk="1" hangingPunct="1">
              <a:spcBef>
                <a:spcPct val="50000"/>
              </a:spcBef>
            </a:pPr>
            <a:r>
              <a:rPr lang="sv-SE" i="1" dirty="0">
                <a:latin typeface="+mn-lt"/>
              </a:rPr>
              <a:t>Mitt förslag : personalansvarsnämnden ska användas hårt vid avsteg från IT säkerheten. Det är inte en IT fråga.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204913" y="809625"/>
            <a:ext cx="670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tabLst>
                <a:tab pos="361950" algn="l"/>
              </a:tabLst>
            </a:pPr>
            <a:r>
              <a:rPr lang="sv-SE" sz="2400" b="1" dirty="0" err="1">
                <a:solidFill>
                  <a:srgbClr val="3C72B7"/>
                </a:solidFill>
                <a:latin typeface="+mj-lt"/>
              </a:rPr>
              <a:t>HiG</a:t>
            </a:r>
            <a:r>
              <a:rPr lang="sv-SE" sz="2400" b="1" dirty="0">
                <a:solidFill>
                  <a:srgbClr val="3C72B7"/>
                </a:solidFill>
                <a:latin typeface="+mj-lt"/>
              </a:rPr>
              <a:t> - IT-</a:t>
            </a:r>
            <a:r>
              <a:rPr lang="sv-SE" sz="2400" b="1" dirty="0" err="1">
                <a:solidFill>
                  <a:srgbClr val="3C72B7"/>
                </a:solidFill>
                <a:latin typeface="+mj-lt"/>
              </a:rPr>
              <a:t>säk</a:t>
            </a:r>
            <a:r>
              <a:rPr lang="sv-SE" sz="2400" b="1" dirty="0">
                <a:solidFill>
                  <a:srgbClr val="3C72B7"/>
                </a:solidFill>
                <a:latin typeface="+mj-lt"/>
              </a:rPr>
              <a:t> info tillgängligt från internet</a:t>
            </a:r>
            <a:endParaRPr lang="sv-SE" sz="2400" b="1" dirty="0">
              <a:latin typeface="+mj-lt"/>
            </a:endParaRP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231900" y="1657350"/>
            <a:ext cx="6677025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2011-03-11 RRV rapport, det finns inget beröm att hitta här!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2011-05-23 En och en halv sida "IT-</a:t>
            </a:r>
            <a:r>
              <a:rPr lang="sv-SE" dirty="0" err="1">
                <a:latin typeface="+mn-lt"/>
              </a:rPr>
              <a:t>Säk</a:t>
            </a:r>
            <a:r>
              <a:rPr lang="sv-SE" dirty="0">
                <a:latin typeface="+mn-lt"/>
              </a:rPr>
              <a:t> policy" som inte nämner Sunet. </a:t>
            </a:r>
            <a:r>
              <a:rPr lang="sv-SE" dirty="0" err="1">
                <a:latin typeface="+mn-lt"/>
              </a:rPr>
              <a:t>Swamid</a:t>
            </a:r>
            <a:r>
              <a:rPr lang="sv-SE" dirty="0">
                <a:latin typeface="+mn-lt"/>
              </a:rPr>
              <a:t>. LOA, mm. </a:t>
            </a:r>
            <a:endParaRPr lang="sv-SE" dirty="0" smtClean="0"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2012-2015 (</a:t>
            </a:r>
            <a:r>
              <a:rPr lang="sv-SE" dirty="0" err="1" smtClean="0">
                <a:latin typeface="+mn-lt"/>
              </a:rPr>
              <a:t>sullat</a:t>
            </a:r>
            <a:r>
              <a:rPr lang="sv-SE" dirty="0" smtClean="0">
                <a:latin typeface="+mn-lt"/>
              </a:rPr>
              <a:t> bort exakt tid) RRV gör återbesök och är inte imponerade.</a:t>
            </a:r>
            <a:endParaRPr lang="sv-SE" dirty="0"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2015 Några sidor skrivna </a:t>
            </a:r>
            <a:r>
              <a:rPr lang="sv-SE" dirty="0" smtClean="0">
                <a:latin typeface="+mn-lt"/>
              </a:rPr>
              <a:t>med PUL fokus</a:t>
            </a:r>
            <a:endParaRPr lang="sv-SE" dirty="0"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sv-SE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+mn-lt"/>
              </a:rPr>
              <a:t>(Arbete/planering med LIS pågår)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50864"/>
            <a:ext cx="9144000" cy="707136"/>
          </a:xfrm>
          <a:prstGeom prst="rect">
            <a:avLst/>
          </a:prstGeom>
          <a:noFill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49">
            <a:off x="7947762" y="117678"/>
            <a:ext cx="997835" cy="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H mall_ 2008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iG_ppt-mall_åretsstudentstad1718" id="{4A601FD2-22E2-574A-BC43-B50375357C14}" vid="{B665D6CA-B09F-D348-BAB4-1BA235DB0F73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 mall_ 2008</Template>
  <TotalTime>750</TotalTime>
  <Words>1442</Words>
  <Application>Microsoft Office PowerPoint</Application>
  <PresentationFormat>Bildspel på skärmen (4:3)</PresentationFormat>
  <Paragraphs>107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5" baseType="lpstr">
      <vt:lpstr>Arial</vt:lpstr>
      <vt:lpstr>Arial Narrow</vt:lpstr>
      <vt:lpstr>OH mall_ 2008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Gottfridsson</dc:creator>
  <cp:lastModifiedBy>Tony Gottfridsson</cp:lastModifiedBy>
  <cp:revision>58</cp:revision>
  <dcterms:created xsi:type="dcterms:W3CDTF">2018-04-16T16:40:02Z</dcterms:created>
  <dcterms:modified xsi:type="dcterms:W3CDTF">2018-04-17T21:31:55Z</dcterms:modified>
</cp:coreProperties>
</file>