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84" r:id="rId3"/>
    <p:sldId id="257" r:id="rId4"/>
    <p:sldId id="260" r:id="rId5"/>
    <p:sldId id="274" r:id="rId6"/>
    <p:sldId id="258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5" r:id="rId20"/>
    <p:sldId id="272" r:id="rId21"/>
    <p:sldId id="279" r:id="rId22"/>
    <p:sldId id="273" r:id="rId23"/>
    <p:sldId id="280" r:id="rId24"/>
    <p:sldId id="281" r:id="rId25"/>
    <p:sldId id="282" r:id="rId26"/>
    <p:sldId id="276" r:id="rId27"/>
    <p:sldId id="277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2">
          <p15:clr>
            <a:srgbClr val="A4A3A4"/>
          </p15:clr>
        </p15:guide>
        <p15:guide id="2" orient="horz" pos="2742">
          <p15:clr>
            <a:srgbClr val="A4A3A4"/>
          </p15:clr>
        </p15:guide>
        <p15:guide id="3" orient="horz" pos="2823">
          <p15:clr>
            <a:srgbClr val="A4A3A4"/>
          </p15:clr>
        </p15:guide>
        <p15:guide id="4" orient="horz" pos="3748">
          <p15:clr>
            <a:srgbClr val="A4A3A4"/>
          </p15:clr>
        </p15:guide>
        <p15:guide id="5" orient="horz" pos="1499">
          <p15:clr>
            <a:srgbClr val="A4A3A4"/>
          </p15:clr>
        </p15:guide>
        <p15:guide id="6" orient="horz" pos="1584">
          <p15:clr>
            <a:srgbClr val="A4A3A4"/>
          </p15:clr>
        </p15:guide>
        <p15:guide id="7" pos="466">
          <p15:clr>
            <a:srgbClr val="A4A3A4"/>
          </p15:clr>
        </p15:guide>
        <p15:guide id="8" pos="4062">
          <p15:clr>
            <a:srgbClr val="A4A3A4"/>
          </p15:clr>
        </p15:guide>
        <p15:guide id="9" pos="5295">
          <p15:clr>
            <a:srgbClr val="A4A3A4"/>
          </p15:clr>
        </p15:guide>
        <p15:guide id="10" pos="4150">
          <p15:clr>
            <a:srgbClr val="A4A3A4"/>
          </p15:clr>
        </p15:guide>
        <p15:guide id="11" pos="1696">
          <p15:clr>
            <a:srgbClr val="A4A3A4"/>
          </p15:clr>
        </p15:guide>
        <p15:guide id="12" pos="2836">
          <p15:clr>
            <a:srgbClr val="A4A3A4"/>
          </p15:clr>
        </p15:guide>
        <p15:guide id="13" pos="1606">
          <p15:clr>
            <a:srgbClr val="A4A3A4"/>
          </p15:clr>
        </p15:guide>
        <p15:guide id="14" pos="29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F09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Objects="1">
      <p:cViewPr varScale="1">
        <p:scale>
          <a:sx n="100" d="100"/>
          <a:sy n="100" d="100"/>
        </p:scale>
        <p:origin x="77" y="134"/>
      </p:cViewPr>
      <p:guideLst>
        <p:guide orient="horz" pos="362"/>
        <p:guide orient="horz" pos="2742"/>
        <p:guide orient="horz" pos="2823"/>
        <p:guide orient="horz" pos="3748"/>
        <p:guide orient="horz" pos="1499"/>
        <p:guide orient="horz" pos="1584"/>
        <p:guide pos="466"/>
        <p:guide pos="4062"/>
        <p:guide pos="5295"/>
        <p:guide pos="4150"/>
        <p:guide pos="1696"/>
        <p:guide pos="2836"/>
        <p:guide pos="1606"/>
        <p:guide pos="29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0AA1E-DD21-6648-B137-6B29616C0733}" type="datetimeFigureOut">
              <a:rPr lang="fi-FI" smtClean="0"/>
              <a:t>22.10.2015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08CC0-214B-B346-91B0-786D92525C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94372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A99C67-D84B-134F-A431-517186126448}" type="datetimeFigureOut">
              <a:rPr lang="fi-FI" smtClean="0"/>
              <a:t>22.10.2015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C4868-6D62-304A-81AF-3DBAAEA24DA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38011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5576" y="2492896"/>
            <a:ext cx="7641364" cy="1512168"/>
          </a:xfrm>
          <a:ln>
            <a:noFill/>
          </a:ln>
        </p:spPr>
        <p:txBody>
          <a:bodyPr anchor="t" anchorCtr="0">
            <a:noAutofit/>
          </a:bodyPr>
          <a:lstStyle>
            <a:lvl1pPr>
              <a:lnSpc>
                <a:spcPct val="100000"/>
              </a:lnSpc>
              <a:defRPr sz="4500" b="0" i="0">
                <a:latin typeface="Arial"/>
                <a:cs typeface="Arial"/>
              </a:defRPr>
            </a:lvl1pPr>
          </a:lstStyle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55576" y="4149080"/>
            <a:ext cx="7650236" cy="1182325"/>
          </a:xfrm>
          <a:ln>
            <a:noFill/>
          </a:ln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600" b="0" i="0" cap="none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subtitle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E32CB-B4F2-134C-8F87-35E28F9ECEA4}" type="datetime1">
              <a:rPr lang="fi-FI" smtClean="0"/>
              <a:t>22.10.2015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C1574-E473-A44A-BD59-FFBDAD6E53A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49302" y="6376243"/>
            <a:ext cx="35989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err="1" smtClean="0"/>
              <a:t>Åbo</a:t>
            </a:r>
            <a:r>
              <a:rPr lang="en-US" dirty="0" smtClean="0"/>
              <a:t> </a:t>
            </a:r>
            <a:r>
              <a:rPr lang="en-US" dirty="0" err="1" smtClean="0"/>
              <a:t>Akademi</a:t>
            </a:r>
            <a:r>
              <a:rPr lang="en-US" dirty="0" smtClean="0"/>
              <a:t> | </a:t>
            </a:r>
            <a:r>
              <a:rPr lang="en-US" dirty="0" err="1" smtClean="0"/>
              <a:t>Domkyrkotorget</a:t>
            </a:r>
            <a:r>
              <a:rPr lang="en-US" dirty="0" smtClean="0"/>
              <a:t> 3 | 20500 </a:t>
            </a:r>
            <a:r>
              <a:rPr lang="en-US" dirty="0" err="1" smtClean="0"/>
              <a:t>Åbo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5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86050" y="574675"/>
            <a:ext cx="5718362" cy="1770591"/>
          </a:xfrm>
          <a:ln>
            <a:noFill/>
          </a:ln>
        </p:spPr>
        <p:txBody>
          <a:bodyPr>
            <a:normAutofit/>
          </a:bodyPr>
          <a:lstStyle>
            <a:lvl1pPr>
              <a:lnSpc>
                <a:spcPct val="90000"/>
              </a:lnSpc>
              <a:defRPr sz="3500" b="0" i="0">
                <a:latin typeface="Arial"/>
                <a:cs typeface="Arial"/>
              </a:defRPr>
            </a:lvl1pPr>
          </a:lstStyle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39775" y="2345266"/>
            <a:ext cx="7666038" cy="3820037"/>
          </a:xfrm>
          <a:ln>
            <a:noFill/>
          </a:ln>
        </p:spPr>
        <p:txBody>
          <a:bodyPr lIns="0" tIns="0" rIns="0" bIns="0" anchor="t" anchorCtr="0"/>
          <a:lstStyle>
            <a:lvl1pPr marL="342900" indent="-342900">
              <a:buFont typeface="Wingdings" charset="2"/>
              <a:buChar char="§"/>
              <a:defRPr/>
            </a:lvl1pPr>
          </a:lstStyle>
          <a:p>
            <a:pPr lvl="0"/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text</a:t>
            </a:r>
            <a:endParaRPr lang="fi-FI" dirty="0" smtClean="0"/>
          </a:p>
          <a:p>
            <a:pPr lvl="1"/>
            <a:r>
              <a:rPr lang="fi-FI" dirty="0" smtClean="0"/>
              <a:t>Second </a:t>
            </a:r>
            <a:r>
              <a:rPr lang="fi-FI" dirty="0" err="1" smtClean="0"/>
              <a:t>level</a:t>
            </a:r>
            <a:endParaRPr lang="fi-FI" dirty="0" smtClean="0"/>
          </a:p>
          <a:p>
            <a:pPr lvl="2"/>
            <a:r>
              <a:rPr lang="fi-FI" dirty="0" smtClean="0"/>
              <a:t>Third </a:t>
            </a:r>
            <a:r>
              <a:rPr lang="fi-FI" dirty="0" err="1" smtClean="0"/>
              <a:t>level</a:t>
            </a:r>
            <a:endParaRPr lang="fi-FI" dirty="0" smtClean="0"/>
          </a:p>
          <a:p>
            <a:pPr lvl="3"/>
            <a:r>
              <a:rPr lang="fi-FI" dirty="0" err="1" smtClean="0"/>
              <a:t>Fourth</a:t>
            </a:r>
            <a:r>
              <a:rPr lang="fi-FI" dirty="0" smtClean="0"/>
              <a:t> </a:t>
            </a:r>
            <a:r>
              <a:rPr lang="fi-FI" dirty="0" err="1" smtClean="0"/>
              <a:t>level</a:t>
            </a:r>
            <a:endParaRPr lang="fi-FI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8D50-F259-CF41-89CD-E20D52E524F8}" type="datetime1">
              <a:rPr lang="fi-FI" smtClean="0"/>
              <a:t>22.10.2015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C1574-E473-A44A-BD59-FFBDAD6E53A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kstiruutu 6"/>
          <p:cNvSpPr txBox="1"/>
          <p:nvPr userDrawn="1"/>
        </p:nvSpPr>
        <p:spPr>
          <a:xfrm>
            <a:off x="300567" y="61425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49302" y="6376243"/>
            <a:ext cx="35989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err="1" smtClean="0"/>
              <a:t>Åbo</a:t>
            </a:r>
            <a:r>
              <a:rPr lang="en-US" dirty="0" smtClean="0"/>
              <a:t> </a:t>
            </a:r>
            <a:r>
              <a:rPr lang="en-US" dirty="0" err="1" smtClean="0"/>
              <a:t>Akademi</a:t>
            </a:r>
            <a:r>
              <a:rPr lang="en-US" dirty="0" smtClean="0"/>
              <a:t> | </a:t>
            </a:r>
            <a:r>
              <a:rPr lang="en-US" dirty="0" err="1" smtClean="0"/>
              <a:t>Domkyrkotorget</a:t>
            </a:r>
            <a:r>
              <a:rPr lang="en-US" dirty="0" smtClean="0"/>
              <a:t> 3 | 20500 </a:t>
            </a:r>
            <a:r>
              <a:rPr lang="en-US" dirty="0" err="1" smtClean="0"/>
              <a:t>Åbo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762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1460-34BE-C744-8964-AF2BCE8B752F}" type="datetime1">
              <a:rPr lang="fi-FI" smtClean="0"/>
              <a:t>22.10.2015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C1574-E473-A44A-BD59-FFBDAD6E53A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4" hasCustomPrompt="1"/>
          </p:nvPr>
        </p:nvSpPr>
        <p:spPr>
          <a:xfrm>
            <a:off x="746124" y="2420888"/>
            <a:ext cx="3768725" cy="3529062"/>
          </a:xfrm>
        </p:spPr>
        <p:txBody>
          <a:bodyPr/>
          <a:lstStyle>
            <a:lvl1pPr>
              <a:defRPr sz="2000">
                <a:latin typeface="Palatino Linotype"/>
                <a:cs typeface="Palatino Linotype"/>
              </a:defRPr>
            </a:lvl1pPr>
            <a:lvl2pPr>
              <a:defRPr sz="1800">
                <a:latin typeface="Palatino Linotype"/>
                <a:cs typeface="Palatino Linotype"/>
              </a:defRPr>
            </a:lvl2pPr>
            <a:lvl3pPr>
              <a:defRPr sz="1600">
                <a:latin typeface="Palatino Linotype"/>
                <a:cs typeface="Palatino Linotype"/>
              </a:defRPr>
            </a:lvl3pPr>
            <a:lvl4pPr>
              <a:defRPr sz="1800"/>
            </a:lvl4pPr>
            <a:lvl5pPr marL="182880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text</a:t>
            </a:r>
            <a:r>
              <a:rPr lang="fi-FI" dirty="0" smtClean="0"/>
              <a:t> </a:t>
            </a:r>
          </a:p>
          <a:p>
            <a:pPr lvl="1"/>
            <a:r>
              <a:rPr lang="fi-FI" dirty="0" smtClean="0"/>
              <a:t>Second </a:t>
            </a:r>
            <a:r>
              <a:rPr lang="fi-FI" dirty="0" err="1" smtClean="0"/>
              <a:t>level</a:t>
            </a:r>
            <a:endParaRPr lang="fi-FI" dirty="0" smtClean="0"/>
          </a:p>
          <a:p>
            <a:pPr lvl="2"/>
            <a:r>
              <a:rPr lang="fi-FI" dirty="0" smtClean="0"/>
              <a:t>Third </a:t>
            </a:r>
            <a:r>
              <a:rPr lang="fi-FI" dirty="0" err="1" smtClean="0"/>
              <a:t>level</a:t>
            </a:r>
            <a:endParaRPr lang="fi-FI" dirty="0" smtClean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2686050" y="574675"/>
            <a:ext cx="5718362" cy="180498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3500" b="0" i="0">
                <a:latin typeface="Arial"/>
                <a:cs typeface="Arial"/>
              </a:defRPr>
            </a:lvl1pPr>
          </a:lstStyle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title</a:t>
            </a:r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646613" y="2514600"/>
            <a:ext cx="3759199" cy="34353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49302" y="6376243"/>
            <a:ext cx="35989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err="1" smtClean="0"/>
              <a:t>Åbo</a:t>
            </a:r>
            <a:r>
              <a:rPr lang="en-US" dirty="0" smtClean="0"/>
              <a:t> </a:t>
            </a:r>
            <a:r>
              <a:rPr lang="en-US" dirty="0" err="1" smtClean="0"/>
              <a:t>Akademi</a:t>
            </a:r>
            <a:r>
              <a:rPr lang="en-US" dirty="0" smtClean="0"/>
              <a:t> | </a:t>
            </a:r>
            <a:r>
              <a:rPr lang="en-US" dirty="0" err="1" smtClean="0"/>
              <a:t>Domkyrkotorget</a:t>
            </a:r>
            <a:r>
              <a:rPr lang="en-US" dirty="0" smtClean="0"/>
              <a:t> 3 | 20500 </a:t>
            </a:r>
            <a:r>
              <a:rPr lang="en-US" dirty="0" err="1" smtClean="0"/>
              <a:t>Åbo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972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46125" y="2514600"/>
            <a:ext cx="7659688" cy="36507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Horizontal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9E7AD-97D9-284E-A96E-BA0E392984DC}" type="datetime1">
              <a:rPr lang="fi-FI" smtClean="0"/>
              <a:t>22.10.2015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C1574-E473-A44A-BD59-FFBDAD6E53A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2686050" y="574676"/>
            <a:ext cx="5718362" cy="180498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3500" b="0" i="0">
                <a:latin typeface="Arial"/>
                <a:cs typeface="Arial"/>
              </a:defRPr>
            </a:lvl1pPr>
          </a:lstStyle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title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49302" y="6376243"/>
            <a:ext cx="35989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err="1" smtClean="0"/>
              <a:t>Åbo</a:t>
            </a:r>
            <a:r>
              <a:rPr lang="en-US" dirty="0" smtClean="0"/>
              <a:t> </a:t>
            </a:r>
            <a:r>
              <a:rPr lang="en-US" dirty="0" err="1" smtClean="0"/>
              <a:t>Akademi</a:t>
            </a:r>
            <a:r>
              <a:rPr lang="en-US" dirty="0" smtClean="0"/>
              <a:t> | </a:t>
            </a:r>
            <a:r>
              <a:rPr lang="en-US" dirty="0" err="1" smtClean="0"/>
              <a:t>Domkyrkotorget</a:t>
            </a:r>
            <a:r>
              <a:rPr lang="en-US" dirty="0" smtClean="0"/>
              <a:t> 3 | 20500 </a:t>
            </a:r>
            <a:r>
              <a:rPr lang="en-US" dirty="0" err="1" smtClean="0"/>
              <a:t>Åbo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389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5576" y="2492896"/>
            <a:ext cx="7641364" cy="1512168"/>
          </a:xfrm>
        </p:spPr>
        <p:txBody>
          <a:bodyPr anchor="t" anchorCtr="0">
            <a:noAutofit/>
          </a:bodyPr>
          <a:lstStyle>
            <a:lvl1pPr algn="ctr">
              <a:lnSpc>
                <a:spcPct val="100000"/>
              </a:lnSpc>
              <a:defRPr sz="4500" b="0" i="0">
                <a:latin typeface="Arial"/>
                <a:cs typeface="Arial"/>
              </a:defRPr>
            </a:lvl1pPr>
          </a:lstStyle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title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1F692-F1F3-5B44-980D-20631299FA59}" type="datetime1">
              <a:rPr lang="fi-FI" smtClean="0"/>
              <a:t>22.10.2015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C1574-E473-A44A-BD59-FFBDAD6E53A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49302" y="6376243"/>
            <a:ext cx="35989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err="1" smtClean="0"/>
              <a:t>Åbo</a:t>
            </a:r>
            <a:r>
              <a:rPr lang="en-US" dirty="0" smtClean="0"/>
              <a:t> </a:t>
            </a:r>
            <a:r>
              <a:rPr lang="en-US" dirty="0" err="1" smtClean="0"/>
              <a:t>Akademi</a:t>
            </a:r>
            <a:r>
              <a:rPr lang="en-US" dirty="0" smtClean="0"/>
              <a:t> | </a:t>
            </a:r>
            <a:r>
              <a:rPr lang="en-US" dirty="0" err="1" smtClean="0"/>
              <a:t>Domkyrkotorget</a:t>
            </a:r>
            <a:r>
              <a:rPr lang="en-US" dirty="0" smtClean="0"/>
              <a:t> 3 | 20500 </a:t>
            </a:r>
            <a:r>
              <a:rPr lang="en-US" dirty="0" err="1" smtClean="0"/>
              <a:t>Åbo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780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orakulmio 12"/>
          <p:cNvSpPr/>
          <p:nvPr/>
        </p:nvSpPr>
        <p:spPr>
          <a:xfrm>
            <a:off x="-7471" y="6283280"/>
            <a:ext cx="9166411" cy="5847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5" name="Kuva 14" descr="Sigill_ai_vektor_gul65pros.png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6284836"/>
            <a:ext cx="2951565" cy="583200"/>
          </a:xfrm>
          <a:prstGeom prst="rect">
            <a:avLst/>
          </a:prstGeom>
        </p:spPr>
      </p:pic>
      <p:sp>
        <p:nvSpPr>
          <p:cNvPr id="11" name="Suorakulmio 10"/>
          <p:cNvSpPr/>
          <p:nvPr/>
        </p:nvSpPr>
        <p:spPr>
          <a:xfrm>
            <a:off x="107504" y="116632"/>
            <a:ext cx="2437259" cy="226303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>
              <a:effectLst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89411" y="470647"/>
            <a:ext cx="5707529" cy="1934882"/>
          </a:xfrm>
          <a:prstGeom prst="rect">
            <a:avLst/>
          </a:prstGeom>
          <a:ln w="3175" cmpd="sng">
            <a:noFill/>
          </a:ln>
        </p:spPr>
        <p:txBody>
          <a:bodyPr vert="horz" wrap="square" lIns="0" tIns="0" rIns="0" bIns="0" rtlCol="0" anchor="t" anchorCtr="0">
            <a:normAutofit/>
          </a:bodyPr>
          <a:lstStyle/>
          <a:p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624" y="2525059"/>
            <a:ext cx="7658753" cy="3424222"/>
          </a:xfrm>
          <a:prstGeom prst="rect">
            <a:avLst/>
          </a:prstGeom>
          <a:ln w="3175" cmpd="sng">
            <a:noFill/>
          </a:ln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edit</a:t>
            </a:r>
            <a:r>
              <a:rPr lang="fi-FI" dirty="0" smtClean="0"/>
              <a:t> </a:t>
            </a:r>
            <a:r>
              <a:rPr lang="fi-FI" dirty="0" err="1" smtClean="0"/>
              <a:t>Master</a:t>
            </a:r>
            <a:r>
              <a:rPr lang="fi-FI" dirty="0" smtClean="0"/>
              <a:t> </a:t>
            </a:r>
            <a:r>
              <a:rPr lang="fi-FI" dirty="0" err="1" smtClean="0"/>
              <a:t>text</a:t>
            </a:r>
            <a:r>
              <a:rPr lang="fi-FI" dirty="0" smtClean="0"/>
              <a:t> </a:t>
            </a:r>
            <a:r>
              <a:rPr lang="fi-FI" dirty="0" err="1" smtClean="0"/>
              <a:t>styles</a:t>
            </a:r>
            <a:endParaRPr lang="fi-FI" dirty="0" smtClean="0"/>
          </a:p>
          <a:p>
            <a:pPr lvl="1"/>
            <a:r>
              <a:rPr lang="fi-FI" dirty="0" smtClean="0"/>
              <a:t>Second </a:t>
            </a:r>
            <a:r>
              <a:rPr lang="fi-FI" dirty="0" err="1" smtClean="0"/>
              <a:t>level</a:t>
            </a:r>
            <a:endParaRPr lang="fi-FI" dirty="0" smtClean="0"/>
          </a:p>
          <a:p>
            <a:pPr lvl="2"/>
            <a:r>
              <a:rPr lang="fi-FI" dirty="0" smtClean="0"/>
              <a:t>Third </a:t>
            </a:r>
            <a:r>
              <a:rPr lang="fi-FI" dirty="0" err="1" smtClean="0"/>
              <a:t>level</a:t>
            </a:r>
            <a:endParaRPr lang="fi-FI" dirty="0" smtClean="0"/>
          </a:p>
          <a:p>
            <a:pPr lvl="3"/>
            <a:r>
              <a:rPr lang="fi-FI" dirty="0" err="1" smtClean="0"/>
              <a:t>Fourth</a:t>
            </a:r>
            <a:r>
              <a:rPr lang="fi-FI" dirty="0" smtClean="0"/>
              <a:t> </a:t>
            </a:r>
            <a:r>
              <a:rPr lang="fi-FI" dirty="0" err="1" smtClean="0"/>
              <a:t>level</a:t>
            </a:r>
            <a:endParaRPr lang="fi-FI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92280" y="6376243"/>
            <a:ext cx="7920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F354AD87-0FAF-7646-8435-198AF0E0C5CA}" type="datetime1">
              <a:rPr lang="fi-FI" smtClean="0"/>
              <a:t>22.10.2015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28384" y="6376243"/>
            <a:ext cx="37742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5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BB6090E5-003B-8F44-964F-FA902A5221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4" descr="aalogobasic4c.eps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39" y="560823"/>
            <a:ext cx="888313" cy="926114"/>
          </a:xfrm>
          <a:prstGeom prst="rect">
            <a:avLst/>
          </a:prstGeom>
        </p:spPr>
      </p:pic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49302" y="6376243"/>
            <a:ext cx="35989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err="1" smtClean="0"/>
              <a:t>Åbo</a:t>
            </a:r>
            <a:r>
              <a:rPr lang="en-US" dirty="0" smtClean="0"/>
              <a:t> </a:t>
            </a:r>
            <a:r>
              <a:rPr lang="en-US" dirty="0" err="1" smtClean="0"/>
              <a:t>Akademi</a:t>
            </a:r>
            <a:r>
              <a:rPr lang="en-US" dirty="0" smtClean="0"/>
              <a:t> | </a:t>
            </a:r>
            <a:r>
              <a:rPr lang="en-US" dirty="0" err="1" smtClean="0"/>
              <a:t>Domkyrkotorget</a:t>
            </a:r>
            <a:r>
              <a:rPr lang="en-US" dirty="0" smtClean="0"/>
              <a:t> 3 | 20500 </a:t>
            </a:r>
            <a:r>
              <a:rPr lang="en-US" dirty="0" err="1" smtClean="0"/>
              <a:t>Åbo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69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  <p:sldLayoutId id="2147483659" r:id="rId5"/>
  </p:sldLayoutIdLst>
  <p:hf hdr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4000" b="0" i="0" kern="1200" cap="none" spc="0" normalizeH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Font typeface="Wingdings" charset="2"/>
        <a:buChar char="§"/>
        <a:defRPr sz="2500" kern="1200" spc="0">
          <a:solidFill>
            <a:schemeClr val="tx1"/>
          </a:solidFill>
          <a:latin typeface="Palatino Linotype"/>
          <a:ea typeface="+mn-ea"/>
          <a:cs typeface="Palatino Linotype"/>
        </a:defRPr>
      </a:lvl1pPr>
      <a:lvl2pPr marL="742950" indent="-285750" algn="l" defTabSz="4572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Font typeface="Wingdings" charset="2"/>
        <a:buChar char="§"/>
        <a:defRPr sz="2200" kern="1200">
          <a:solidFill>
            <a:schemeClr val="tx1"/>
          </a:solidFill>
          <a:latin typeface="Palatino Linotype"/>
          <a:ea typeface="+mn-ea"/>
          <a:cs typeface="Palatino Linotype"/>
        </a:defRPr>
      </a:lvl2pPr>
      <a:lvl3pPr marL="1143000" indent="-228600" algn="l" defTabSz="4572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Font typeface="Wingdings" charset="2"/>
        <a:buChar char="§"/>
        <a:defRPr sz="1800" kern="1200">
          <a:solidFill>
            <a:schemeClr val="tx1"/>
          </a:solidFill>
          <a:latin typeface="Palatino Linotype"/>
          <a:ea typeface="+mn-ea"/>
          <a:cs typeface="Palatino Linotype"/>
        </a:defRPr>
      </a:lvl3pPr>
      <a:lvl4pPr marL="1600200" indent="-228600" algn="l" defTabSz="4572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Font typeface="Wingdings" charset="2"/>
        <a:buChar char="§"/>
        <a:defRPr sz="1600" kern="1200">
          <a:solidFill>
            <a:schemeClr val="tx1"/>
          </a:solidFill>
          <a:latin typeface="Palatino Linotype"/>
          <a:ea typeface="+mn-ea"/>
          <a:cs typeface="Palatino Linotype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Palatino"/>
          <a:ea typeface="+mn-ea"/>
          <a:cs typeface="Palatin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lex.fi/sv/laki/ajantasa/1999/19990621" TargetMode="External"/><Relationship Id="rId2" Type="http://schemas.openxmlformats.org/officeDocument/2006/relationships/hyperlink" Target="http://www.finlex.fi/sv/laki/ajantasa/1999/1999052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efmin.fi/puolustushallinto/puolustushallinnon_turvallisuustoiminta/katakri_2015_-_tietoturvallisuuden_auditointityokalu_viranomaisille" TargetMode="External"/><Relationship Id="rId5" Type="http://schemas.openxmlformats.org/officeDocument/2006/relationships/hyperlink" Target="https://www.vahtiohje.fi/c/document_library/get_file?uuid=0d24cfd9-19ec-498c-82f1-023c35484cb4&amp;groupId=10128&amp;groupId=10229" TargetMode="External"/><Relationship Id="rId4" Type="http://schemas.openxmlformats.org/officeDocument/2006/relationships/hyperlink" Target="http://www.finlex.fi/sv/laki/ajantasa/2010/20100681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tenschutzzentrum.de/artikel/967-Positionspapier-des-ULD-zum-Safe-Harbor-Urteil-des-Gerichtshofs-der-Europaeischen-Union-vom-6.-Oktober-2015,-C-36214.html" TargetMode="External"/><Relationship Id="rId2" Type="http://schemas.openxmlformats.org/officeDocument/2006/relationships/hyperlink" Target="http://curia.europa.eu/jcms/upload/docs/application/pdf/2015-10/cp150117en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arenan.yle.fi/1-3026136" TargetMode="External"/><Relationship Id="rId2" Type="http://schemas.openxmlformats.org/officeDocument/2006/relationships/hyperlink" Target="http://svenska.yle.fi/artikel/2015/10/12/natfiskarna-har-blivit-battre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kartor.eniro.s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ut.fi/public/" TargetMode="External"/><Relationship Id="rId13" Type="http://schemas.openxmlformats.org/officeDocument/2006/relationships/hyperlink" Target="http://www.abo.fi/public/" TargetMode="External"/><Relationship Id="rId3" Type="http://schemas.openxmlformats.org/officeDocument/2006/relationships/hyperlink" Target="http://www.helsinki.fi/universitetet/index.html" TargetMode="External"/><Relationship Id="rId7" Type="http://schemas.openxmlformats.org/officeDocument/2006/relationships/hyperlink" Target="http://www.hanken.fi/public/" TargetMode="External"/><Relationship Id="rId12" Type="http://schemas.openxmlformats.org/officeDocument/2006/relationships/hyperlink" Target="http://www.lut.fi/fi/" TargetMode="External"/><Relationship Id="rId17" Type="http://schemas.openxmlformats.org/officeDocument/2006/relationships/hyperlink" Target="http://kartor.eniro.se/" TargetMode="External"/><Relationship Id="rId2" Type="http://schemas.openxmlformats.org/officeDocument/2006/relationships/hyperlink" Target="http://www.aalto.fi/sv/" TargetMode="External"/><Relationship Id="rId16" Type="http://schemas.openxmlformats.org/officeDocument/2006/relationships/hyperlink" Target="http://www.mpkk.fi/s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jyu.fi/index.shtml" TargetMode="External"/><Relationship Id="rId11" Type="http://schemas.openxmlformats.org/officeDocument/2006/relationships/hyperlink" Target="http://www.uva.fi/sv/" TargetMode="External"/><Relationship Id="rId5" Type="http://schemas.openxmlformats.org/officeDocument/2006/relationships/hyperlink" Target="http://www.ulapland.fi/Suomeksi.iw3" TargetMode="External"/><Relationship Id="rId15" Type="http://schemas.openxmlformats.org/officeDocument/2006/relationships/hyperlink" Target="http://www.uef.fi/" TargetMode="External"/><Relationship Id="rId10" Type="http://schemas.openxmlformats.org/officeDocument/2006/relationships/hyperlink" Target="http://www.oulu.fi/yliopisto/" TargetMode="External"/><Relationship Id="rId4" Type="http://schemas.openxmlformats.org/officeDocument/2006/relationships/hyperlink" Target="http://www.uniarts.fi/sv" TargetMode="External"/><Relationship Id="rId9" Type="http://schemas.openxmlformats.org/officeDocument/2006/relationships/hyperlink" Target="http://www.uta.fi/" TargetMode="External"/><Relationship Id="rId14" Type="http://schemas.openxmlformats.org/officeDocument/2006/relationships/hyperlink" Target="http://www.utu.fi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ucio.fi/tietoturva/" TargetMode="External"/><Relationship Id="rId2" Type="http://schemas.openxmlformats.org/officeDocument/2006/relationships/hyperlink" Target="http://cloudguide.eduuni.f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Infosäkerhetsarbetet</a:t>
            </a:r>
            <a:br>
              <a:rPr lang="fi-FI" dirty="0" smtClean="0"/>
            </a:br>
            <a:r>
              <a:rPr lang="fi-FI" sz="3200" dirty="0" smtClean="0"/>
              <a:t>vid de finska universiteten</a:t>
            </a:r>
            <a:endParaRPr lang="fi-FI" sz="3200" dirty="0"/>
          </a:p>
        </p:txBody>
      </p:sp>
      <p:sp>
        <p:nvSpPr>
          <p:cNvPr id="5" name="Alaotsikko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Jan Wennström</a:t>
            </a:r>
          </a:p>
          <a:p>
            <a:r>
              <a:rPr lang="fi-FI" dirty="0" smtClean="0"/>
              <a:t>CISO, Åbo Akademi</a:t>
            </a:r>
          </a:p>
          <a:p>
            <a:r>
              <a:rPr lang="fi-FI" dirty="0"/>
              <a:t>SUSEC2015 </a:t>
            </a:r>
            <a:r>
              <a:rPr lang="fi-FI" dirty="0" smtClean="0"/>
              <a:t>15.10.2015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5129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Bakgrunden för infosäkerhetsarbetet vid universiteten i </a:t>
            </a:r>
            <a:r>
              <a:rPr lang="sv-FI" dirty="0" smtClean="0"/>
              <a:t>Finland (2/2)</a:t>
            </a:r>
            <a:endParaRPr lang="sv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FI" dirty="0"/>
              <a:t>Resursering/resursbrist, ett fåtal heltidsanställda infosäkerhetschefer inom universitetssektorn </a:t>
            </a:r>
            <a:r>
              <a:rPr lang="sv-FI" dirty="0" smtClean="0"/>
              <a:t>överlag</a:t>
            </a:r>
            <a:endParaRPr lang="sv-FI" dirty="0"/>
          </a:p>
          <a:p>
            <a:pPr marL="0" indent="0" fontAlgn="ctr">
              <a:buNone/>
            </a:pPr>
            <a:endParaRPr lang="sv-FI" dirty="0" smtClean="0"/>
          </a:p>
          <a:p>
            <a:pPr marL="0" indent="0" fontAlgn="ctr">
              <a:buNone/>
            </a:pPr>
            <a:r>
              <a:rPr lang="sv-FI" dirty="0" smtClean="0"/>
              <a:t>Åtstramning </a:t>
            </a:r>
            <a:r>
              <a:rPr lang="sv-FI" dirty="0"/>
              <a:t>av </a:t>
            </a:r>
            <a:r>
              <a:rPr lang="sv-FI" dirty="0" smtClean="0"/>
              <a:t>ekonomin</a:t>
            </a:r>
            <a:endParaRPr lang="sv-FI" dirty="0"/>
          </a:p>
          <a:p>
            <a:pPr lvl="1" fontAlgn="ctr"/>
            <a:r>
              <a:rPr lang="sv-FI" dirty="0" smtClean="0"/>
              <a:t>Minskade </a:t>
            </a:r>
            <a:r>
              <a:rPr lang="sv-FI" dirty="0"/>
              <a:t>statsandelar till </a:t>
            </a:r>
            <a:r>
              <a:rPr lang="sv-FI" dirty="0" smtClean="0"/>
              <a:t>universiteten</a:t>
            </a:r>
          </a:p>
          <a:p>
            <a:pPr lvl="2" fontAlgn="ctr"/>
            <a:r>
              <a:rPr lang="sv-FI" dirty="0"/>
              <a:t>e</a:t>
            </a:r>
            <a:r>
              <a:rPr lang="sv-FI" dirty="0" smtClean="0"/>
              <a:t>x</a:t>
            </a:r>
            <a:r>
              <a:rPr lang="sv-FI" dirty="0"/>
              <a:t>. HU samarbetsförhandlar angående 1200 arbetstagare bland en personalstyrka på 8200 (~15%).</a:t>
            </a:r>
          </a:p>
          <a:p>
            <a:endParaRPr lang="sv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48264" y="6376243"/>
            <a:ext cx="1152128" cy="365125"/>
          </a:xfrm>
        </p:spPr>
        <p:txBody>
          <a:bodyPr/>
          <a:lstStyle/>
          <a:p>
            <a:fld id="{DE3B8D50-F259-CF41-89CD-E20D52E524F8}" type="datetime1">
              <a:rPr lang="fi-FI" smtClean="0"/>
              <a:t>22.10.2015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C1574-E473-A44A-BD59-FFBDAD6E53AC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Åbo Akademi | Domkyrkotorget 3 | 20500 Åbo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78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dirty="0"/>
              <a:t>Vilken är (den legislativa) bakgrunden för </a:t>
            </a:r>
            <a:r>
              <a:rPr lang="sv-FI" dirty="0" smtClean="0"/>
              <a:t>info-säkerhetsarbetet </a:t>
            </a:r>
            <a:r>
              <a:rPr lang="sv-FI" dirty="0"/>
              <a:t>i Finland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FI" dirty="0" smtClean="0"/>
              <a:t>Lagar och förordningar</a:t>
            </a:r>
          </a:p>
          <a:p>
            <a:pPr lvl="1"/>
            <a:r>
              <a:rPr lang="sv-FI" dirty="0">
                <a:hlinkClick r:id="rId2"/>
              </a:rPr>
              <a:t>Personuppgiftslagen</a:t>
            </a:r>
            <a:r>
              <a:rPr lang="sv-FI" dirty="0"/>
              <a:t>,</a:t>
            </a:r>
          </a:p>
          <a:p>
            <a:pPr lvl="1"/>
            <a:r>
              <a:rPr lang="sv-FI" dirty="0">
                <a:hlinkClick r:id="rId3"/>
              </a:rPr>
              <a:t>Lag om offentlighet i myndigheternas verksamhet</a:t>
            </a:r>
            <a:r>
              <a:rPr lang="sv-FI" dirty="0"/>
              <a:t>,</a:t>
            </a:r>
          </a:p>
          <a:p>
            <a:pPr lvl="1"/>
            <a:r>
              <a:rPr lang="sv-FI" dirty="0">
                <a:hlinkClick r:id="rId4"/>
              </a:rPr>
              <a:t>Statsrådets förordning om informationssäkerheten </a:t>
            </a:r>
            <a:r>
              <a:rPr lang="sv-FI" dirty="0" smtClean="0">
                <a:hlinkClick r:id="rId4"/>
              </a:rPr>
              <a:t>inom </a:t>
            </a:r>
            <a:r>
              <a:rPr lang="sv-FI" dirty="0">
                <a:hlinkClick r:id="rId4"/>
              </a:rPr>
              <a:t>statsförvaltningen</a:t>
            </a:r>
            <a:r>
              <a:rPr lang="sv-FI" dirty="0"/>
              <a:t>,</a:t>
            </a:r>
          </a:p>
          <a:p>
            <a:pPr lvl="1"/>
            <a:r>
              <a:rPr lang="sv-FI" dirty="0">
                <a:hlinkClick r:id="rId5"/>
              </a:rPr>
              <a:t>Anvisning VAHTI </a:t>
            </a:r>
            <a:r>
              <a:rPr lang="sv-FI" dirty="0" smtClean="0">
                <a:hlinkClick r:id="rId5"/>
              </a:rPr>
              <a:t>2010/2c</a:t>
            </a:r>
            <a:endParaRPr lang="sv-FI" dirty="0"/>
          </a:p>
          <a:p>
            <a:pPr lvl="1"/>
            <a:r>
              <a:rPr lang="sv-FI" dirty="0">
                <a:hlinkClick r:id="rId6"/>
              </a:rPr>
              <a:t>KATAKRI</a:t>
            </a:r>
            <a:endParaRPr lang="sv-FI" dirty="0"/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48264" y="6376243"/>
            <a:ext cx="1152128" cy="365125"/>
          </a:xfrm>
        </p:spPr>
        <p:txBody>
          <a:bodyPr/>
          <a:lstStyle/>
          <a:p>
            <a:fld id="{DE3B8D50-F259-CF41-89CD-E20D52E524F8}" type="datetime1">
              <a:rPr lang="fi-FI" smtClean="0"/>
              <a:t>22.10.2015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C1574-E473-A44A-BD59-FFBDAD6E53AC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Åbo Akademi | Domkyrkotorget 3 | 20500 Åbo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72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6050" y="574675"/>
            <a:ext cx="6062414" cy="1770591"/>
          </a:xfrm>
        </p:spPr>
        <p:txBody>
          <a:bodyPr/>
          <a:lstStyle/>
          <a:p>
            <a:r>
              <a:rPr lang="sv-FI" dirty="0" smtClean="0"/>
              <a:t>Lagmässiga utmaningar (1/4)</a:t>
            </a:r>
            <a:endParaRPr lang="sv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FI" dirty="0"/>
              <a:t>Finansministeriet, Undervisningsministeriet, Försvarsministeriet</a:t>
            </a:r>
          </a:p>
          <a:p>
            <a:pPr marL="0" indent="0">
              <a:buNone/>
            </a:pPr>
            <a:r>
              <a:rPr lang="sv-FI" dirty="0"/>
              <a:t> </a:t>
            </a:r>
          </a:p>
          <a:p>
            <a:pPr marL="0" indent="0">
              <a:buNone/>
            </a:pPr>
            <a:r>
              <a:rPr lang="sv-FI" dirty="0"/>
              <a:t>Under vem och vad hör </a:t>
            </a:r>
            <a:r>
              <a:rPr lang="sv-FI" dirty="0" smtClean="0"/>
              <a:t>universiteten ytterst?</a:t>
            </a:r>
          </a:p>
          <a:p>
            <a:endParaRPr lang="sv-FI" dirty="0"/>
          </a:p>
          <a:p>
            <a:pPr marL="0" indent="0">
              <a:buNone/>
            </a:pPr>
            <a:r>
              <a:rPr lang="sv-FI" dirty="0"/>
              <a:t>Hur skall Lag om offentlighet i myndigheternas verksamhet tillämpas på </a:t>
            </a:r>
            <a:r>
              <a:rPr lang="sv-FI" dirty="0" smtClean="0"/>
              <a:t>universiteten?</a:t>
            </a:r>
          </a:p>
          <a:p>
            <a:pPr lvl="1"/>
            <a:r>
              <a:rPr lang="sv-FI" dirty="0" smtClean="0"/>
              <a:t>Den gäller myndighetshandlingar, men...</a:t>
            </a:r>
            <a:endParaRPr lang="sv-FI" dirty="0"/>
          </a:p>
          <a:p>
            <a:endParaRPr lang="sv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92280" y="6376243"/>
            <a:ext cx="1008112" cy="365125"/>
          </a:xfrm>
        </p:spPr>
        <p:txBody>
          <a:bodyPr/>
          <a:lstStyle/>
          <a:p>
            <a:fld id="{DE3B8D50-F259-CF41-89CD-E20D52E524F8}" type="datetime1">
              <a:rPr lang="fi-FI" smtClean="0"/>
              <a:t>22.10.2015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C1574-E473-A44A-BD59-FFBDAD6E53AC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Åbo Akademi | Domkyrkotorget 3 | 20500 Åbo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97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6050" y="574675"/>
            <a:ext cx="5990406" cy="1770591"/>
          </a:xfrm>
        </p:spPr>
        <p:txBody>
          <a:bodyPr/>
          <a:lstStyle/>
          <a:p>
            <a:r>
              <a:rPr lang="sv-FI" dirty="0" smtClean="0"/>
              <a:t>Lagmässiga utmaningar</a:t>
            </a:r>
            <a:r>
              <a:rPr lang="sv-FI" dirty="0"/>
              <a:t> </a:t>
            </a:r>
            <a:r>
              <a:rPr lang="sv-FI" dirty="0" smtClean="0"/>
              <a:t>(2/4</a:t>
            </a:r>
            <a:r>
              <a:rPr lang="sv-FI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345266"/>
            <a:ext cx="7666038" cy="3748030"/>
          </a:xfrm>
        </p:spPr>
        <p:txBody>
          <a:bodyPr>
            <a:normAutofit/>
          </a:bodyPr>
          <a:lstStyle/>
          <a:p>
            <a:pPr marL="0" indent="0" fontAlgn="ctr">
              <a:buNone/>
            </a:pPr>
            <a:r>
              <a:rPr lang="sv-FI" dirty="0"/>
              <a:t>Vad är en </a:t>
            </a:r>
            <a:r>
              <a:rPr lang="sv-FI" dirty="0" smtClean="0"/>
              <a:t>myndighetshandling </a:t>
            </a:r>
            <a:r>
              <a:rPr lang="sv-FI" dirty="0"/>
              <a:t>inom universiteten?</a:t>
            </a:r>
          </a:p>
          <a:p>
            <a:pPr fontAlgn="ctr"/>
            <a:endParaRPr lang="sv-FI" dirty="0" smtClean="0"/>
          </a:p>
          <a:p>
            <a:pPr marL="0" indent="0" fontAlgn="ctr">
              <a:buNone/>
            </a:pPr>
            <a:r>
              <a:rPr lang="sv-FI" dirty="0" smtClean="0"/>
              <a:t>Förordningen </a:t>
            </a:r>
            <a:r>
              <a:rPr lang="sv-FI" dirty="0"/>
              <a:t>om infosäkerhet inom </a:t>
            </a:r>
            <a:r>
              <a:rPr lang="sv-FI" dirty="0" smtClean="0"/>
              <a:t>statsförvaltningen – Var dras gränsen?</a:t>
            </a:r>
          </a:p>
          <a:p>
            <a:endParaRPr lang="sv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92280" y="6376243"/>
            <a:ext cx="1008112" cy="365125"/>
          </a:xfrm>
        </p:spPr>
        <p:txBody>
          <a:bodyPr/>
          <a:lstStyle/>
          <a:p>
            <a:fld id="{DE3B8D50-F259-CF41-89CD-E20D52E524F8}" type="datetime1">
              <a:rPr lang="fi-FI" smtClean="0"/>
              <a:t>22.10.2015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C1574-E473-A44A-BD59-FFBDAD6E53AC}" type="slidenum">
              <a:rPr lang="en-US" smtClean="0"/>
              <a:t>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Åbo Akademi | Domkyrkotorget 3 | 20500 Åbo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12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6050" y="574675"/>
            <a:ext cx="6134422" cy="1770591"/>
          </a:xfrm>
        </p:spPr>
        <p:txBody>
          <a:bodyPr/>
          <a:lstStyle/>
          <a:p>
            <a:r>
              <a:rPr lang="sv-FI" dirty="0" smtClean="0"/>
              <a:t>Lagmässiga utmaningar</a:t>
            </a:r>
            <a:r>
              <a:rPr lang="sv-FI" dirty="0"/>
              <a:t> </a:t>
            </a:r>
            <a:r>
              <a:rPr lang="sv-FI" dirty="0" smtClean="0"/>
              <a:t>(3/4</a:t>
            </a:r>
            <a:r>
              <a:rPr lang="sv-FI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345266"/>
            <a:ext cx="7666038" cy="5188190"/>
          </a:xfrm>
        </p:spPr>
        <p:txBody>
          <a:bodyPr>
            <a:normAutofit/>
          </a:bodyPr>
          <a:lstStyle/>
          <a:p>
            <a:pPr marL="0" indent="0" fontAlgn="ctr">
              <a:buNone/>
            </a:pPr>
            <a:r>
              <a:rPr lang="sv-FI" dirty="0"/>
              <a:t>Terminologi</a:t>
            </a:r>
          </a:p>
          <a:p>
            <a:pPr lvl="1" fontAlgn="ctr"/>
            <a:r>
              <a:rPr lang="sv-FI" dirty="0"/>
              <a:t>Endast myndighetshandlingar får </a:t>
            </a:r>
            <a:r>
              <a:rPr lang="sv-FI" b="1" dirty="0" smtClean="0"/>
              <a:t>säkerhetsklassificeras</a:t>
            </a:r>
            <a:r>
              <a:rPr lang="sv-FI" dirty="0" smtClean="0"/>
              <a:t> enligt LOffMynVerks</a:t>
            </a:r>
          </a:p>
          <a:p>
            <a:pPr marL="0" indent="0" fontAlgn="ctr">
              <a:buNone/>
            </a:pPr>
            <a:r>
              <a:rPr lang="sv-FI" dirty="0" smtClean="0"/>
              <a:t>Vilken </a:t>
            </a:r>
            <a:r>
              <a:rPr lang="sv-FI" dirty="0"/>
              <a:t>terminologi skall används för övriga nivåer av sekretessbelagt material (som sekretessbelagts exempelvis via </a:t>
            </a:r>
            <a:r>
              <a:rPr lang="sv-FI" dirty="0" smtClean="0"/>
              <a:t>(forsknings- och övriga avtal</a:t>
            </a:r>
            <a:r>
              <a:rPr lang="sv-FI" dirty="0"/>
              <a:t>)?</a:t>
            </a:r>
          </a:p>
          <a:p>
            <a:pPr lvl="2" fontAlgn="ctr"/>
            <a:r>
              <a:rPr lang="sv-FI" dirty="0"/>
              <a:t>"Begränsad tillgång", "Konfidentiell", "Hemlig" och "Ytterst hemlig" är upptagna för </a:t>
            </a:r>
            <a:r>
              <a:rPr lang="sv-FI" b="1" dirty="0"/>
              <a:t>säkerhetsklassificerat</a:t>
            </a:r>
            <a:r>
              <a:rPr lang="sv-FI" dirty="0"/>
              <a:t> material.)</a:t>
            </a:r>
          </a:p>
          <a:p>
            <a:endParaRPr lang="sv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92280" y="6376243"/>
            <a:ext cx="1008112" cy="365125"/>
          </a:xfrm>
        </p:spPr>
        <p:txBody>
          <a:bodyPr/>
          <a:lstStyle/>
          <a:p>
            <a:fld id="{DE3B8D50-F259-CF41-89CD-E20D52E524F8}" type="datetime1">
              <a:rPr lang="fi-FI" smtClean="0"/>
              <a:t>22.10.2015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C1574-E473-A44A-BD59-FFBDAD6E53AC}" type="slidenum">
              <a:rPr lang="en-US" smtClean="0"/>
              <a:t>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Åbo Akademi | Domkyrkotorget 3 | 20500 Åbo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15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6050" y="574675"/>
            <a:ext cx="6134422" cy="1770591"/>
          </a:xfrm>
        </p:spPr>
        <p:txBody>
          <a:bodyPr/>
          <a:lstStyle/>
          <a:p>
            <a:r>
              <a:rPr lang="sv-FI" dirty="0" smtClean="0"/>
              <a:t>Lagmässiga utmaningar (4/4</a:t>
            </a:r>
            <a:r>
              <a:rPr lang="sv-FI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4" y="2345266"/>
            <a:ext cx="8080698" cy="3820038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sv-FI" dirty="0" smtClean="0">
                <a:hlinkClick r:id="rId2"/>
              </a:rPr>
              <a:t>EU-domstolsbeslutet </a:t>
            </a:r>
            <a:r>
              <a:rPr lang="sv-FI" dirty="0">
                <a:hlinkClick r:id="rId2"/>
              </a:rPr>
              <a:t>6.10.2015</a:t>
            </a:r>
            <a:r>
              <a:rPr lang="sv-FI" dirty="0"/>
              <a:t>: Safe Harbour No More</a:t>
            </a:r>
          </a:p>
          <a:p>
            <a:pPr lvl="2" fontAlgn="ctr"/>
            <a:r>
              <a:rPr lang="sv-FI" sz="1900" dirty="0"/>
              <a:t>Därutöver kan det nu tolkas att det finns ett högsta beslut angående det att standardklausulerna endast skyddar kunderna/användarna från att leverantören använder datat för sina </a:t>
            </a:r>
            <a:r>
              <a:rPr lang="sv-FI" sz="1900" dirty="0" smtClean="0"/>
              <a:t>egna ändamål</a:t>
            </a:r>
            <a:r>
              <a:rPr lang="sv-FI" sz="1900" dirty="0"/>
              <a:t>. Europeiskt skydd för privatlivet/integriteten tryggar de inte. (Detta tillfrågades inte explicit, därav kunde inte domstolen säga det direkt heller</a:t>
            </a:r>
            <a:r>
              <a:rPr lang="sv-FI" sz="1900" dirty="0" smtClean="0"/>
              <a:t>...)</a:t>
            </a:r>
          </a:p>
          <a:p>
            <a:pPr lvl="1" fontAlgn="ctr"/>
            <a:r>
              <a:rPr lang="sv-FI" dirty="0" smtClean="0"/>
              <a:t>Föranledde kommentar -&gt; it-chefen och it-områdescheferna, organisationen kan råka illa ut.</a:t>
            </a:r>
          </a:p>
          <a:p>
            <a:pPr lvl="1" fontAlgn="ctr"/>
            <a:r>
              <a:rPr lang="sv-FI" dirty="0" smtClean="0"/>
              <a:t>Nu (14.10.2015) ett </a:t>
            </a:r>
            <a:r>
              <a:rPr lang="sv-FI" dirty="0" smtClean="0">
                <a:hlinkClick r:id="rId3"/>
              </a:rPr>
              <a:t>första utlåtande</a:t>
            </a:r>
            <a:r>
              <a:rPr lang="sv-FI" dirty="0" smtClean="0"/>
              <a:t> (från Schleswig-Holstein)</a:t>
            </a:r>
          </a:p>
          <a:p>
            <a:pPr lvl="2" fontAlgn="ctr"/>
            <a:r>
              <a:rPr lang="sv-FI" dirty="0" smtClean="0"/>
              <a:t>Med reservation för bristande kunskaper i tyska: Standardklausulerna ger inte tillräckligt skydd, grund för hävande av avtal finns därmed.</a:t>
            </a:r>
          </a:p>
          <a:p>
            <a:pPr lvl="1" fontAlgn="ctr"/>
            <a:r>
              <a:rPr lang="sv-FI" dirty="0" smtClean="0"/>
              <a:t>Det sagt: Ett </a:t>
            </a:r>
            <a:r>
              <a:rPr lang="sv-FI" b="1" dirty="0" smtClean="0"/>
              <a:t>informerat, frivilligt medgivande från användaren möjliggör överföring av PII</a:t>
            </a:r>
            <a:r>
              <a:rPr lang="sv-FI" dirty="0" smtClean="0"/>
              <a:t> och därmed användning.</a:t>
            </a:r>
            <a:endParaRPr lang="sv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92280" y="6376243"/>
            <a:ext cx="1008112" cy="365125"/>
          </a:xfrm>
        </p:spPr>
        <p:txBody>
          <a:bodyPr/>
          <a:lstStyle/>
          <a:p>
            <a:fld id="{DE3B8D50-F259-CF41-89CD-E20D52E524F8}" type="datetime1">
              <a:rPr lang="fi-FI" smtClean="0"/>
              <a:t>22.10.2015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C1574-E473-A44A-BD59-FFBDAD6E53AC}" type="slidenum">
              <a:rPr lang="en-US" smtClean="0"/>
              <a:t>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Åbo Akademi | Domkyrkotorget 3 | 20500 Åbo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19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smtClean="0"/>
              <a:t>Intermezzo på begäran: Upphandlingslagen </a:t>
            </a:r>
            <a:r>
              <a:rPr lang="sv-FI" dirty="0"/>
              <a:t>och Hansel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4" y="2345265"/>
            <a:ext cx="8080698" cy="4030977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sv-FI" sz="7700" dirty="0"/>
              <a:t>Ramavtal </a:t>
            </a:r>
            <a:r>
              <a:rPr lang="sv-FI" sz="7700" dirty="0" smtClean="0"/>
              <a:t>inom</a:t>
            </a:r>
            <a:endParaRPr lang="sv-FI" sz="7700" dirty="0"/>
          </a:p>
          <a:p>
            <a:pPr lvl="1" fontAlgn="ctr"/>
            <a:r>
              <a:rPr lang="sv-FI" sz="4300" dirty="0"/>
              <a:t>Maskinrum och kapacitetstjänster</a:t>
            </a:r>
          </a:p>
          <a:p>
            <a:pPr lvl="1" fontAlgn="ctr"/>
            <a:r>
              <a:rPr lang="sv-FI" sz="4300" dirty="0"/>
              <a:t>Nätutrustning</a:t>
            </a:r>
          </a:p>
          <a:p>
            <a:pPr lvl="1" fontAlgn="ctr"/>
            <a:r>
              <a:rPr lang="sv-FI" sz="4300" dirty="0"/>
              <a:t>Skivsystem</a:t>
            </a:r>
          </a:p>
          <a:p>
            <a:pPr lvl="1" fontAlgn="ctr"/>
            <a:r>
              <a:rPr lang="sv-FI" sz="4300" dirty="0"/>
              <a:t>Servrar</a:t>
            </a:r>
          </a:p>
          <a:p>
            <a:pPr lvl="1" fontAlgn="ctr"/>
            <a:r>
              <a:rPr lang="sv-FI" sz="4300" dirty="0"/>
              <a:t>Arbetsstationer</a:t>
            </a:r>
          </a:p>
          <a:p>
            <a:pPr lvl="1" fontAlgn="ctr"/>
            <a:r>
              <a:rPr lang="sv-FI" sz="4300" dirty="0"/>
              <a:t>Skrivare och multifunktionsapparater</a:t>
            </a:r>
          </a:p>
          <a:p>
            <a:pPr lvl="1" fontAlgn="ctr"/>
            <a:r>
              <a:rPr lang="sv-FI" sz="4300" dirty="0"/>
              <a:t>Mjukvara</a:t>
            </a:r>
          </a:p>
          <a:p>
            <a:pPr lvl="1" fontAlgn="ctr"/>
            <a:r>
              <a:rPr lang="sv-FI" sz="4300" dirty="0"/>
              <a:t>Konsultering</a:t>
            </a:r>
          </a:p>
          <a:p>
            <a:pPr lvl="1" fontAlgn="ctr"/>
            <a:r>
              <a:rPr lang="sv-FI" sz="4300" dirty="0"/>
              <a:t>Men också: Bränsle, Elektricitet, Tryckeritjänster, Kontorsmaterial</a:t>
            </a:r>
            <a:r>
              <a:rPr lang="sv-FI" sz="4300" dirty="0" smtClean="0"/>
              <a:t>...</a:t>
            </a:r>
            <a:endParaRPr lang="sv-FI" sz="4300" dirty="0"/>
          </a:p>
          <a:p>
            <a:pPr marL="0" indent="0">
              <a:buNone/>
            </a:pPr>
            <a:r>
              <a:rPr lang="sv-FI" sz="7700" dirty="0" smtClean="0"/>
              <a:t>Universiteten väljer </a:t>
            </a:r>
            <a:r>
              <a:rPr lang="sv-FI" sz="7700" dirty="0"/>
              <a:t>självständigt vilka av ramavtalen de vill gå med i</a:t>
            </a:r>
            <a:r>
              <a:rPr lang="sv-FI" sz="7700" dirty="0" smtClean="0"/>
              <a:t>. Utan ramavtal fullstora offertrundor.</a:t>
            </a:r>
            <a:endParaRPr lang="sv-FI" sz="77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92280" y="6376243"/>
            <a:ext cx="1008112" cy="365125"/>
          </a:xfrm>
        </p:spPr>
        <p:txBody>
          <a:bodyPr/>
          <a:lstStyle/>
          <a:p>
            <a:fld id="{DE3B8D50-F259-CF41-89CD-E20D52E524F8}" type="datetime1">
              <a:rPr lang="fi-FI" smtClean="0"/>
              <a:t>22.10.2015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C1574-E473-A44A-BD59-FFBDAD6E53AC}" type="slidenum">
              <a:rPr lang="en-US" smtClean="0"/>
              <a:t>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Åbo Akademi | Domkyrkotorget 3 | 20500 Åbo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62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Vad gör universiteten</a:t>
            </a:r>
            <a:r>
              <a:rPr lang="sv-FI" dirty="0" smtClean="0"/>
              <a:t>?</a:t>
            </a:r>
            <a:r>
              <a:rPr lang="sv-FI" dirty="0"/>
              <a:t> </a:t>
            </a:r>
            <a:r>
              <a:rPr lang="sv-FI" dirty="0" smtClean="0"/>
              <a:t>(1/4</a:t>
            </a:r>
            <a:r>
              <a:rPr lang="sv-FI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4" y="2345265"/>
            <a:ext cx="8080698" cy="40309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 smtClean="0"/>
              <a:t>TTT@2016 (Infosäkerhetsnivåerna 2016)</a:t>
            </a:r>
            <a:endParaRPr lang="sv-FI" dirty="0"/>
          </a:p>
          <a:p>
            <a:pPr fontAlgn="ctr"/>
            <a:endParaRPr lang="sv-FI" dirty="0" smtClean="0"/>
          </a:p>
          <a:p>
            <a:pPr marL="0" indent="0" fontAlgn="ctr">
              <a:buNone/>
            </a:pPr>
            <a:r>
              <a:rPr lang="sv-FI" dirty="0" smtClean="0"/>
              <a:t>Separata </a:t>
            </a:r>
            <a:r>
              <a:rPr lang="sv-FI" dirty="0"/>
              <a:t>projekt inom </a:t>
            </a:r>
            <a:r>
              <a:rPr lang="sv-FI" dirty="0" smtClean="0"/>
              <a:t>högskolorna</a:t>
            </a:r>
          </a:p>
          <a:p>
            <a:pPr lvl="1" fontAlgn="ctr"/>
            <a:r>
              <a:rPr lang="sv-FI" dirty="0" smtClean="0"/>
              <a:t>Alla förutom Henslingfors universitet med i samarbetet</a:t>
            </a:r>
          </a:p>
          <a:p>
            <a:pPr fontAlgn="ctr"/>
            <a:endParaRPr lang="sv-FI" dirty="0"/>
          </a:p>
          <a:p>
            <a:pPr marL="0" indent="0" fontAlgn="ctr">
              <a:buNone/>
            </a:pPr>
            <a:r>
              <a:rPr lang="sv-FI" dirty="0" smtClean="0"/>
              <a:t>Mentorskap </a:t>
            </a:r>
            <a:r>
              <a:rPr lang="sv-FI" dirty="0"/>
              <a:t>från CSC</a:t>
            </a:r>
          </a:p>
          <a:p>
            <a:pPr lvl="1" fontAlgn="ctr"/>
            <a:r>
              <a:rPr lang="sv-FI" dirty="0" smtClean="0"/>
              <a:t>Erfarenhet av certifieringar mot ISO och statliga VAHTI</a:t>
            </a:r>
            <a:endParaRPr lang="sv-FI" dirty="0"/>
          </a:p>
          <a:p>
            <a:endParaRPr lang="sv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92280" y="6376243"/>
            <a:ext cx="1008112" cy="365125"/>
          </a:xfrm>
        </p:spPr>
        <p:txBody>
          <a:bodyPr/>
          <a:lstStyle/>
          <a:p>
            <a:fld id="{DE3B8D50-F259-CF41-89CD-E20D52E524F8}" type="datetime1">
              <a:rPr lang="fi-FI" smtClean="0"/>
              <a:t>22.10.2015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C1574-E473-A44A-BD59-FFBDAD6E53AC}" type="slidenum">
              <a:rPr lang="en-US" smtClean="0"/>
              <a:t>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Åbo Akademi | Domkyrkotorget 3 | 20500 Åbo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32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Vad gör </a:t>
            </a:r>
            <a:r>
              <a:rPr lang="sv-FI" dirty="0" smtClean="0"/>
              <a:t>universiteten?</a:t>
            </a:r>
            <a:r>
              <a:rPr lang="sv-FI" dirty="0"/>
              <a:t> </a:t>
            </a:r>
            <a:r>
              <a:rPr lang="sv-FI" dirty="0" smtClean="0"/>
              <a:t>(2/4</a:t>
            </a:r>
            <a:r>
              <a:rPr lang="sv-FI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4" y="2345265"/>
            <a:ext cx="8080698" cy="403097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v-FI" sz="2800" dirty="0"/>
              <a:t>Månatliga workshopar kring olika teman</a:t>
            </a:r>
          </a:p>
          <a:p>
            <a:pPr marL="0" indent="0" fontAlgn="ctr">
              <a:buNone/>
            </a:pPr>
            <a:r>
              <a:rPr lang="sv-FI" sz="2800" dirty="0"/>
              <a:t>Klargörande av vad som avses i kraven</a:t>
            </a:r>
          </a:p>
          <a:p>
            <a:pPr marL="0" indent="0" fontAlgn="ctr">
              <a:buNone/>
            </a:pPr>
            <a:r>
              <a:rPr lang="sv-FI" sz="2800" dirty="0"/>
              <a:t>Framtagning av lösningar </a:t>
            </a:r>
            <a:r>
              <a:rPr lang="sv-FI" sz="2800" dirty="0" smtClean="0"/>
              <a:t>som</a:t>
            </a:r>
            <a:endParaRPr lang="sv-FI" sz="2800" dirty="0"/>
          </a:p>
          <a:p>
            <a:pPr lvl="1" fontAlgn="ctr"/>
            <a:r>
              <a:rPr lang="sv-FI" sz="2400" dirty="0"/>
              <a:t>Personalen och därmed organisationen har nytta av</a:t>
            </a:r>
          </a:p>
          <a:p>
            <a:pPr lvl="1" fontAlgn="ctr"/>
            <a:r>
              <a:rPr lang="sv-FI" sz="2400" dirty="0"/>
              <a:t>Går att implementera i praktiken</a:t>
            </a:r>
          </a:p>
          <a:p>
            <a:pPr lvl="1" fontAlgn="ctr"/>
            <a:r>
              <a:rPr lang="sv-FI" sz="2400" dirty="0"/>
              <a:t>Går att sprida ut till och använda vid de olika enheterna inom </a:t>
            </a:r>
            <a:r>
              <a:rPr lang="sv-FI" sz="2400" dirty="0" smtClean="0"/>
              <a:t>universiteten</a:t>
            </a:r>
            <a:endParaRPr lang="sv-FI" sz="2400" dirty="0"/>
          </a:p>
          <a:p>
            <a:pPr lvl="1" fontAlgn="ctr"/>
            <a:r>
              <a:rPr lang="sv-FI" sz="2400" dirty="0"/>
              <a:t>Eller åtminstone en template som går att modifiera och diskutera inom den egna organisationen.</a:t>
            </a:r>
          </a:p>
          <a:p>
            <a:pPr lvl="1" fontAlgn="ctr"/>
            <a:r>
              <a:rPr lang="sv-FI" sz="2400" dirty="0"/>
              <a:t>Uppfyller kraven för auditering.</a:t>
            </a:r>
          </a:p>
          <a:p>
            <a:pPr marL="0" indent="0" fontAlgn="ctr">
              <a:buNone/>
            </a:pPr>
            <a:r>
              <a:rPr lang="sv-FI" sz="2700" dirty="0"/>
              <a:t>Inte att förakta: Stöd från kollegor (Peer Support) </a:t>
            </a:r>
            <a:r>
              <a:rPr lang="sv-FI" sz="2700" dirty="0" smtClean="0"/>
              <a:t>!!</a:t>
            </a:r>
            <a:endParaRPr lang="sv-FI" sz="27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92280" y="6376243"/>
            <a:ext cx="1008112" cy="365125"/>
          </a:xfrm>
        </p:spPr>
        <p:txBody>
          <a:bodyPr/>
          <a:lstStyle/>
          <a:p>
            <a:fld id="{DE3B8D50-F259-CF41-89CD-E20D52E524F8}" type="datetime1">
              <a:rPr lang="fi-FI" smtClean="0"/>
              <a:t>22.10.2015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C1574-E473-A44A-BD59-FFBDAD6E53AC}" type="slidenum">
              <a:rPr lang="en-US" smtClean="0"/>
              <a:t>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Åbo Akademi | Domkyrkotorget 3 | 20500 Åbo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34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Vad gör universiteten</a:t>
            </a:r>
            <a:r>
              <a:rPr lang="sv-FI" dirty="0" smtClean="0"/>
              <a:t>?</a:t>
            </a:r>
            <a:r>
              <a:rPr lang="sv-FI" dirty="0"/>
              <a:t> </a:t>
            </a:r>
            <a:r>
              <a:rPr lang="sv-FI" dirty="0" smtClean="0"/>
              <a:t>(3/4</a:t>
            </a:r>
            <a:r>
              <a:rPr lang="sv-FI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4" y="2345265"/>
            <a:ext cx="8080698" cy="40309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FI" sz="2700" dirty="0"/>
              <a:t>Agendan för </a:t>
            </a:r>
            <a:r>
              <a:rPr lang="sv-FI" sz="2700" dirty="0" smtClean="0"/>
              <a:t>TTT-workshoparna (</a:t>
            </a:r>
            <a:r>
              <a:rPr lang="sv-FI" sz="2700" b="1" dirty="0" smtClean="0"/>
              <a:t>T</a:t>
            </a:r>
            <a:r>
              <a:rPr lang="sv-FI" sz="2700" dirty="0" smtClean="0"/>
              <a:t>ieto</a:t>
            </a:r>
            <a:r>
              <a:rPr lang="sv-FI" sz="2700" b="1" dirty="0" smtClean="0"/>
              <a:t>t</a:t>
            </a:r>
            <a:r>
              <a:rPr lang="sv-FI" sz="2700" dirty="0" smtClean="0"/>
              <a:t>urva</a:t>
            </a:r>
            <a:r>
              <a:rPr lang="sv-FI" sz="2700" b="1" dirty="0" smtClean="0"/>
              <a:t>t</a:t>
            </a:r>
            <a:r>
              <a:rPr lang="sv-FI" sz="2700" dirty="0" smtClean="0"/>
              <a:t>asot)</a:t>
            </a:r>
            <a:endParaRPr lang="sv-FI" sz="2700" dirty="0"/>
          </a:p>
          <a:p>
            <a:pPr lvl="1"/>
            <a:r>
              <a:rPr lang="sv-FI" dirty="0" smtClean="0"/>
              <a:t>Planering</a:t>
            </a:r>
          </a:p>
          <a:p>
            <a:pPr lvl="2"/>
            <a:r>
              <a:rPr lang="sv-FI" sz="1600" dirty="0" smtClean="0"/>
              <a:t>Avsikten </a:t>
            </a:r>
            <a:r>
              <a:rPr lang="sv-FI" sz="1600" dirty="0"/>
              <a:t>är att organisationerna skall ha nytta av dokumentationen; KISS</a:t>
            </a:r>
            <a:r>
              <a:rPr lang="sv-FI" sz="1600" dirty="0" smtClean="0"/>
              <a:t>!</a:t>
            </a:r>
            <a:endParaRPr lang="sv-FI" sz="1600" dirty="0"/>
          </a:p>
          <a:p>
            <a:pPr lvl="1"/>
            <a:r>
              <a:rPr lang="sv-FI" dirty="0"/>
              <a:t>Val av skyddade miljöer/processer</a:t>
            </a:r>
          </a:p>
          <a:p>
            <a:pPr lvl="1"/>
            <a:r>
              <a:rPr lang="sv-FI" dirty="0"/>
              <a:t>Kontinuitetsplanering</a:t>
            </a:r>
          </a:p>
          <a:p>
            <a:pPr lvl="1"/>
            <a:r>
              <a:rPr lang="sv-FI" dirty="0"/>
              <a:t>Riskhantering</a:t>
            </a:r>
          </a:p>
          <a:p>
            <a:pPr lvl="1"/>
            <a:r>
              <a:rPr lang="sv-FI" dirty="0" smtClean="0"/>
              <a:t>Informationssäkerhetsnivåerna, kravdokumenten och Excel-verktyget (VAHTI2010/2)</a:t>
            </a:r>
            <a:endParaRPr lang="sv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92280" y="6376243"/>
            <a:ext cx="1008112" cy="365125"/>
          </a:xfrm>
        </p:spPr>
        <p:txBody>
          <a:bodyPr/>
          <a:lstStyle/>
          <a:p>
            <a:fld id="{DE3B8D50-F259-CF41-89CD-E20D52E524F8}" type="datetime1">
              <a:rPr lang="fi-FI" smtClean="0"/>
              <a:t>22.10.2015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C1574-E473-A44A-BD59-FFBDAD6E53AC}" type="slidenum">
              <a:rPr lang="en-US" smtClean="0"/>
              <a:t>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Åbo Akademi | Domkyrkotorget 3 | 20500 Åbo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84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Same same…</a:t>
            </a:r>
            <a:br>
              <a:rPr lang="fi-FI" dirty="0" smtClean="0"/>
            </a:br>
            <a:r>
              <a:rPr lang="fi-FI" sz="3200" dirty="0" smtClean="0"/>
              <a:t>…but different</a:t>
            </a:r>
            <a:endParaRPr lang="fi-FI" sz="3200" dirty="0"/>
          </a:p>
        </p:txBody>
      </p:sp>
      <p:sp>
        <p:nvSpPr>
          <p:cNvPr id="5" name="Alaotsikko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Jan Wennström</a:t>
            </a:r>
          </a:p>
          <a:p>
            <a:r>
              <a:rPr lang="fi-FI" dirty="0" smtClean="0"/>
              <a:t>CISO, Åbo Akademi</a:t>
            </a:r>
          </a:p>
          <a:p>
            <a:r>
              <a:rPr lang="fi-FI" dirty="0"/>
              <a:t>SUSEC2015 </a:t>
            </a:r>
            <a:r>
              <a:rPr lang="fi-FI" dirty="0" smtClean="0"/>
              <a:t>15.10.2015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524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Vad gör universiteten</a:t>
            </a:r>
            <a:r>
              <a:rPr lang="sv-FI" dirty="0" smtClean="0"/>
              <a:t>? (4/4)</a:t>
            </a:r>
            <a:endParaRPr lang="sv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4" y="2345265"/>
            <a:ext cx="8080698" cy="40309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FI" sz="2700" dirty="0"/>
              <a:t>Agendan för </a:t>
            </a:r>
            <a:r>
              <a:rPr lang="sv-FI" sz="2700" dirty="0" smtClean="0"/>
              <a:t>TTT-workshoparna</a:t>
            </a:r>
          </a:p>
          <a:p>
            <a:pPr lvl="1"/>
            <a:r>
              <a:rPr lang="sv-FI" dirty="0" smtClean="0"/>
              <a:t>Change-management</a:t>
            </a:r>
            <a:endParaRPr lang="sv-FI" dirty="0"/>
          </a:p>
          <a:p>
            <a:pPr lvl="1"/>
            <a:r>
              <a:rPr lang="sv-FI" dirty="0" smtClean="0"/>
              <a:t>Ledningssystemet för Infosäkerhet</a:t>
            </a:r>
            <a:endParaRPr lang="sv-FI" dirty="0"/>
          </a:p>
          <a:p>
            <a:pPr lvl="2"/>
            <a:r>
              <a:rPr lang="sv-FI" dirty="0" smtClean="0"/>
              <a:t>Hur dela in det? Vilka delmoment? (Inte direkt ISO270001)</a:t>
            </a:r>
            <a:endParaRPr lang="sv-FI" dirty="0"/>
          </a:p>
          <a:p>
            <a:pPr lvl="2"/>
            <a:r>
              <a:rPr lang="sv-FI" dirty="0"/>
              <a:t>Den tekniska </a:t>
            </a:r>
            <a:r>
              <a:rPr lang="sv-FI" dirty="0" smtClean="0"/>
              <a:t>implementeringen – vad krävs/uppfyller kraven?</a:t>
            </a:r>
            <a:endParaRPr lang="sv-FI" dirty="0"/>
          </a:p>
          <a:p>
            <a:pPr lvl="1"/>
            <a:r>
              <a:rPr lang="sv-FI" dirty="0" smtClean="0"/>
              <a:t>Lägesrapport/Planering </a:t>
            </a:r>
            <a:r>
              <a:rPr lang="sv-FI" dirty="0"/>
              <a:t>av </a:t>
            </a:r>
            <a:r>
              <a:rPr lang="sv-FI" dirty="0" smtClean="0"/>
              <a:t>hösten 2015</a:t>
            </a:r>
            <a:endParaRPr lang="sv-FI" dirty="0"/>
          </a:p>
          <a:p>
            <a:pPr lvl="1"/>
            <a:r>
              <a:rPr lang="sv-FI" dirty="0"/>
              <a:t>Anskaffningar och upphandlingsavtal</a:t>
            </a:r>
          </a:p>
          <a:p>
            <a:pPr lvl="1"/>
            <a:r>
              <a:rPr lang="sv-FI" dirty="0"/>
              <a:t>**Klassificering av data (oktober 2015)</a:t>
            </a:r>
          </a:p>
          <a:p>
            <a:pPr lvl="1"/>
            <a:r>
              <a:rPr lang="sv-FI" dirty="0"/>
              <a:t>**"Påssammanknytning" och </a:t>
            </a:r>
            <a:r>
              <a:rPr lang="sv-FI" dirty="0" smtClean="0"/>
              <a:t>avslutning </a:t>
            </a:r>
            <a:r>
              <a:rPr lang="sv-FI" dirty="0"/>
              <a:t>(november </a:t>
            </a:r>
            <a:r>
              <a:rPr lang="sv-FI" dirty="0" smtClean="0"/>
              <a:t>2015)</a:t>
            </a:r>
            <a:endParaRPr lang="sv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92280" y="6376243"/>
            <a:ext cx="1008112" cy="365125"/>
          </a:xfrm>
        </p:spPr>
        <p:txBody>
          <a:bodyPr/>
          <a:lstStyle/>
          <a:p>
            <a:fld id="{DE3B8D50-F259-CF41-89CD-E20D52E524F8}" type="datetime1">
              <a:rPr lang="fi-FI" smtClean="0"/>
              <a:t>22.10.2015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C1574-E473-A44A-BD59-FFBDAD6E53AC}" type="slidenum">
              <a:rPr lang="en-US" smtClean="0"/>
              <a:t>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Åbo Akademi | Domkyrkotorget 3 | 20500 Åbo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8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6050" y="574675"/>
            <a:ext cx="6278438" cy="1770591"/>
          </a:xfrm>
        </p:spPr>
        <p:txBody>
          <a:bodyPr>
            <a:normAutofit/>
          </a:bodyPr>
          <a:lstStyle/>
          <a:p>
            <a:r>
              <a:rPr lang="sv-FI" dirty="0"/>
              <a:t>Resultat och insikter/överenskommelser från de olika </a:t>
            </a:r>
            <a:r>
              <a:rPr lang="sv-FI" dirty="0" smtClean="0"/>
              <a:t>delmomenten (1/5)</a:t>
            </a:r>
            <a:endParaRPr lang="sv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4" y="2345265"/>
            <a:ext cx="8404226" cy="40309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 smtClean="0"/>
              <a:t>Faktum: Varierande </a:t>
            </a:r>
            <a:r>
              <a:rPr lang="sv-FI" dirty="0"/>
              <a:t>resursering inom universiteten</a:t>
            </a:r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dirty="0" smtClean="0"/>
              <a:t>Avsikten varit att producera mer </a:t>
            </a:r>
            <a:r>
              <a:rPr lang="sv-FI" dirty="0"/>
              <a:t>eller mindre färdiga </a:t>
            </a:r>
            <a:r>
              <a:rPr lang="sv-FI" b="1" dirty="0" smtClean="0"/>
              <a:t>modeller/mallar/innehållsförteckningar</a:t>
            </a:r>
            <a:r>
              <a:rPr lang="sv-FI" dirty="0" smtClean="0"/>
              <a:t> att användas inom universiteten för</a:t>
            </a:r>
          </a:p>
          <a:p>
            <a:pPr lvl="1"/>
            <a:r>
              <a:rPr lang="sv-FI" dirty="0" smtClean="0"/>
              <a:t>”Direkt ibruktagning/implementering”</a:t>
            </a:r>
          </a:p>
          <a:p>
            <a:pPr lvl="2"/>
            <a:r>
              <a:rPr lang="sv-FI" dirty="0" smtClean="0"/>
              <a:t>Kan behövs smärre lokalisering vid universiteten, men i alla fall</a:t>
            </a:r>
          </a:p>
          <a:p>
            <a:pPr lvl="1"/>
            <a:r>
              <a:rPr lang="sv-FI" dirty="0" smtClean="0"/>
              <a:t>Minimering av överlapp mellan dokumenten</a:t>
            </a:r>
          </a:p>
          <a:p>
            <a:pPr lvl="1"/>
            <a:endParaRPr lang="sv-FI" dirty="0" smtClean="0"/>
          </a:p>
          <a:p>
            <a:endParaRPr lang="sv-FI" sz="27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92280" y="6376243"/>
            <a:ext cx="1008112" cy="365125"/>
          </a:xfrm>
        </p:spPr>
        <p:txBody>
          <a:bodyPr/>
          <a:lstStyle/>
          <a:p>
            <a:fld id="{DE3B8D50-F259-CF41-89CD-E20D52E524F8}" type="datetime1">
              <a:rPr lang="fi-FI" smtClean="0"/>
              <a:t>22.10.2015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C1574-E473-A44A-BD59-FFBDAD6E53AC}" type="slidenum">
              <a:rPr lang="en-US" smtClean="0"/>
              <a:t>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Åbo Akademi | Domkyrkotorget 3 | 20500 Åbo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07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6050" y="574675"/>
            <a:ext cx="6206430" cy="1770591"/>
          </a:xfrm>
        </p:spPr>
        <p:txBody>
          <a:bodyPr/>
          <a:lstStyle/>
          <a:p>
            <a:r>
              <a:rPr lang="sv-FI" dirty="0"/>
              <a:t>Resultat och insikter/överenskommelser från de olika </a:t>
            </a:r>
            <a:r>
              <a:rPr lang="sv-FI" dirty="0" smtClean="0"/>
              <a:t>delmomenten (2/5</a:t>
            </a:r>
            <a:r>
              <a:rPr lang="sv-FI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4" y="2345265"/>
            <a:ext cx="8080698" cy="40309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 smtClean="0"/>
              <a:t>Dokumenthelheter</a:t>
            </a:r>
          </a:p>
          <a:p>
            <a:pPr lvl="1"/>
            <a:r>
              <a:rPr lang="sv-FI" dirty="0"/>
              <a:t>Definition</a:t>
            </a:r>
            <a:r>
              <a:rPr lang="sv-FI" sz="2400" dirty="0"/>
              <a:t> av ”skyddade omgivningar”</a:t>
            </a:r>
          </a:p>
          <a:p>
            <a:pPr lvl="2"/>
            <a:r>
              <a:rPr lang="sv-FI" dirty="0"/>
              <a:t>I praktiken en servicekatalog och vad den skall inehålla för uppgifter</a:t>
            </a:r>
          </a:p>
          <a:p>
            <a:pPr lvl="1"/>
            <a:r>
              <a:rPr lang="sv-FI" dirty="0" smtClean="0"/>
              <a:t>Kontinuitetsplan – Och anta att ”your’re on your own”</a:t>
            </a:r>
            <a:endParaRPr lang="sv-FI" dirty="0"/>
          </a:p>
          <a:p>
            <a:pPr lvl="2"/>
            <a:r>
              <a:rPr lang="sv-FI" sz="1900" dirty="0" smtClean="0"/>
              <a:t>Avsikt: </a:t>
            </a:r>
            <a:r>
              <a:rPr lang="sv-FI" sz="1900" dirty="0"/>
              <a:t>Att minimera de verkningar ett bortfall av en komponent ger upphov till; d.v.s. om komponent A faller ut/går sönder, vad görs för att verksamheten skall påverkas så lite som möjligt? Vem skall meddelas och informeras</a:t>
            </a:r>
            <a:r>
              <a:rPr lang="sv-FI" sz="1900" dirty="0" smtClean="0"/>
              <a:t>? Vad säger Kunden?</a:t>
            </a:r>
            <a:endParaRPr lang="sv-FI" sz="1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92280" y="6376243"/>
            <a:ext cx="1008112" cy="365125"/>
          </a:xfrm>
        </p:spPr>
        <p:txBody>
          <a:bodyPr/>
          <a:lstStyle/>
          <a:p>
            <a:fld id="{DE3B8D50-F259-CF41-89CD-E20D52E524F8}" type="datetime1">
              <a:rPr lang="fi-FI" smtClean="0"/>
              <a:t>22.10.2015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C1574-E473-A44A-BD59-FFBDAD6E53AC}" type="slidenum">
              <a:rPr lang="en-US" smtClean="0"/>
              <a:t>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Åbo Akademi | Domkyrkotorget 3 | 20500 Åbo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49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6050" y="574675"/>
            <a:ext cx="6278438" cy="1770591"/>
          </a:xfrm>
        </p:spPr>
        <p:txBody>
          <a:bodyPr/>
          <a:lstStyle/>
          <a:p>
            <a:r>
              <a:rPr lang="sv-FI" dirty="0"/>
              <a:t>Resultat och insikter/överenskommelser från de olika </a:t>
            </a:r>
            <a:r>
              <a:rPr lang="sv-FI" dirty="0" smtClean="0"/>
              <a:t>delmomenten (3/5</a:t>
            </a:r>
            <a:r>
              <a:rPr lang="sv-FI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4" y="2345265"/>
            <a:ext cx="8080698" cy="40309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 smtClean="0"/>
              <a:t>Dokumenthelheter forts.</a:t>
            </a:r>
          </a:p>
          <a:p>
            <a:pPr lvl="1"/>
            <a:r>
              <a:rPr lang="sv-FI" dirty="0" smtClean="0"/>
              <a:t>Riskhantering</a:t>
            </a:r>
          </a:p>
          <a:p>
            <a:pPr lvl="2"/>
            <a:r>
              <a:rPr lang="sv-FI" dirty="0" smtClean="0"/>
              <a:t>Olika modeller att bedöma risk</a:t>
            </a:r>
          </a:p>
          <a:p>
            <a:pPr lvl="3"/>
            <a:r>
              <a:rPr lang="sv-FI" dirty="0" smtClean="0"/>
              <a:t>Riskklass på basen av Sannolikhet &amp; Allvarlighet</a:t>
            </a:r>
          </a:p>
          <a:p>
            <a:pPr lvl="3"/>
            <a:r>
              <a:rPr lang="sv-FI" dirty="0" smtClean="0"/>
              <a:t>Klassificering direkt på basen av kostnad</a:t>
            </a:r>
          </a:p>
          <a:p>
            <a:pPr lvl="4" fontAlgn="ctr"/>
            <a:r>
              <a:rPr lang="sv-FI" sz="1600" dirty="0" smtClean="0">
                <a:latin typeface="Palatino Linotype" panose="02040502050505030304" pitchFamily="18" charset="0"/>
              </a:rPr>
              <a:t>Kostnad </a:t>
            </a:r>
            <a:r>
              <a:rPr lang="sv-FI" sz="1600" dirty="0">
                <a:latin typeface="Palatino Linotype" panose="02040502050505030304" pitchFamily="18" charset="0"/>
              </a:rPr>
              <a:t>för en person per minut är </a:t>
            </a:r>
            <a:r>
              <a:rPr lang="sv-FI" sz="1600" dirty="0" smtClean="0">
                <a:latin typeface="Palatino Linotype" panose="02040502050505030304" pitchFamily="18" charset="0"/>
              </a:rPr>
              <a:t>60 cent</a:t>
            </a:r>
            <a:r>
              <a:rPr lang="sv-FI" sz="1600" dirty="0">
                <a:latin typeface="Palatino Linotype" panose="02040502050505030304" pitchFamily="18" charset="0"/>
              </a:rPr>
              <a:t>; </a:t>
            </a:r>
            <a:r>
              <a:rPr lang="sv-FI" sz="1600" dirty="0" smtClean="0">
                <a:latin typeface="Palatino Linotype" panose="02040502050505030304" pitchFamily="18" charset="0"/>
              </a:rPr>
              <a:t>det betyder att om 2000 </a:t>
            </a:r>
            <a:r>
              <a:rPr lang="sv-FI" sz="1600" dirty="0">
                <a:latin typeface="Palatino Linotype" panose="02040502050505030304" pitchFamily="18" charset="0"/>
              </a:rPr>
              <a:t>anställda </a:t>
            </a:r>
            <a:r>
              <a:rPr lang="sv-FI" sz="1600" dirty="0" smtClean="0">
                <a:latin typeface="Palatino Linotype" panose="02040502050505030304" pitchFamily="18" charset="0"/>
              </a:rPr>
              <a:t>är utan </a:t>
            </a:r>
            <a:r>
              <a:rPr lang="sv-FI" sz="1600" dirty="0">
                <a:latin typeface="Palatino Linotype" panose="02040502050505030304" pitchFamily="18" charset="0"/>
              </a:rPr>
              <a:t>en viss tjänst i en timme så kostar det </a:t>
            </a:r>
            <a:r>
              <a:rPr lang="sv-FI" sz="1600" dirty="0" smtClean="0">
                <a:latin typeface="Palatino Linotype" panose="02040502050505030304" pitchFamily="18" charset="0"/>
              </a:rPr>
              <a:t>2000pers*60min*0,6e</a:t>
            </a:r>
            <a:r>
              <a:rPr lang="sv-FI" sz="1600" dirty="0">
                <a:latin typeface="Palatino Linotype" panose="02040502050505030304" pitchFamily="18" charset="0"/>
              </a:rPr>
              <a:t>/(pers*min</a:t>
            </a:r>
            <a:r>
              <a:rPr lang="sv-FI" sz="1600" dirty="0" smtClean="0">
                <a:latin typeface="Palatino Linotype" panose="02040502050505030304" pitchFamily="18" charset="0"/>
              </a:rPr>
              <a:t>) = 72000e</a:t>
            </a:r>
            <a:endParaRPr lang="sv-FI" sz="1600" dirty="0">
              <a:latin typeface="Palatino Linotype" panose="02040502050505030304" pitchFamily="18" charset="0"/>
            </a:endParaRPr>
          </a:p>
          <a:p>
            <a:pPr lvl="4" fontAlgn="ctr"/>
            <a:r>
              <a:rPr lang="sv-FI" sz="1600" dirty="0" smtClean="0">
                <a:latin typeface="Palatino Linotype" panose="02040502050505030304" pitchFamily="18" charset="0"/>
              </a:rPr>
              <a:t>Uni X: Folk/forskare uppskattade </a:t>
            </a:r>
            <a:r>
              <a:rPr lang="sv-FI" sz="1600" dirty="0">
                <a:latin typeface="Palatino Linotype" panose="02040502050505030304" pitchFamily="18" charset="0"/>
              </a:rPr>
              <a:t>värdet på sitt data till ~</a:t>
            </a:r>
            <a:r>
              <a:rPr lang="sv-FI" sz="1600" dirty="0" smtClean="0">
                <a:latin typeface="Palatino Linotype" panose="02040502050505030304" pitchFamily="18" charset="0"/>
              </a:rPr>
              <a:t>6000e</a:t>
            </a:r>
            <a:endParaRPr lang="sv-FI" sz="1600" dirty="0">
              <a:latin typeface="Palatino Linotype" panose="0204050205050503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92280" y="6376243"/>
            <a:ext cx="1008112" cy="365125"/>
          </a:xfrm>
        </p:spPr>
        <p:txBody>
          <a:bodyPr/>
          <a:lstStyle/>
          <a:p>
            <a:fld id="{DE3B8D50-F259-CF41-89CD-E20D52E524F8}" type="datetime1">
              <a:rPr lang="fi-FI" smtClean="0"/>
              <a:t>22.10.2015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C1574-E473-A44A-BD59-FFBDAD6E53AC}" type="slidenum">
              <a:rPr lang="en-US" smtClean="0"/>
              <a:t>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Åbo Akademi | Domkyrkotorget 3 | 20500 Åbo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64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6050" y="574675"/>
            <a:ext cx="6278438" cy="1770591"/>
          </a:xfrm>
        </p:spPr>
        <p:txBody>
          <a:bodyPr>
            <a:normAutofit/>
          </a:bodyPr>
          <a:lstStyle/>
          <a:p>
            <a:r>
              <a:rPr lang="sv-FI" dirty="0"/>
              <a:t>Resultat och insikter/överenskommelser från de olika </a:t>
            </a:r>
            <a:r>
              <a:rPr lang="sv-FI" dirty="0" smtClean="0"/>
              <a:t>delmomenten (4/5</a:t>
            </a:r>
            <a:r>
              <a:rPr lang="sv-FI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4" y="2345265"/>
            <a:ext cx="8080698" cy="40309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 smtClean="0"/>
              <a:t>Dokumenthelheter forts.</a:t>
            </a:r>
          </a:p>
          <a:p>
            <a:pPr lvl="1"/>
            <a:r>
              <a:rPr lang="sv-FI" dirty="0" smtClean="0"/>
              <a:t>Ändringshantering (Change Management)</a:t>
            </a:r>
          </a:p>
          <a:p>
            <a:pPr lvl="1"/>
            <a:r>
              <a:rPr lang="sv-FI" dirty="0" smtClean="0"/>
              <a:t>Ledningssystem för infosäkerhet</a:t>
            </a:r>
          </a:p>
          <a:p>
            <a:pPr lvl="2"/>
            <a:r>
              <a:rPr lang="sv-FI" dirty="0" smtClean="0"/>
              <a:t>Också bra att ha: </a:t>
            </a:r>
            <a:r>
              <a:rPr lang="sv-FI" b="1" dirty="0" smtClean="0"/>
              <a:t>Informationssäkerhetsansvar</a:t>
            </a:r>
            <a:r>
              <a:rPr lang="sv-FI" dirty="0" smtClean="0"/>
              <a:t>-instruktion</a:t>
            </a:r>
          </a:p>
          <a:p>
            <a:pPr lvl="1"/>
            <a:r>
              <a:rPr lang="sv-FI" dirty="0" smtClean="0"/>
              <a:t>Principer och modeller för</a:t>
            </a:r>
          </a:p>
          <a:p>
            <a:pPr lvl="2"/>
            <a:r>
              <a:rPr lang="sv-FI" dirty="0" smtClean="0"/>
              <a:t>Anskaffningar</a:t>
            </a:r>
          </a:p>
          <a:p>
            <a:pPr lvl="2"/>
            <a:r>
              <a:rPr lang="sv-FI" dirty="0" smtClean="0"/>
              <a:t>Partnerskap</a:t>
            </a:r>
          </a:p>
          <a:p>
            <a:pPr lvl="2"/>
            <a:r>
              <a:rPr lang="sv-FI" dirty="0" smtClean="0"/>
              <a:t>Avtalshantering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92280" y="6376243"/>
            <a:ext cx="1008112" cy="365125"/>
          </a:xfrm>
        </p:spPr>
        <p:txBody>
          <a:bodyPr/>
          <a:lstStyle/>
          <a:p>
            <a:fld id="{DE3B8D50-F259-CF41-89CD-E20D52E524F8}" type="datetime1">
              <a:rPr lang="fi-FI" smtClean="0"/>
              <a:t>22.10.2015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C1574-E473-A44A-BD59-FFBDAD6E53AC}" type="slidenum">
              <a:rPr lang="en-US" smtClean="0"/>
              <a:t>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Åbo Akademi | Domkyrkotorget 3 | 20500 Åbo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47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6050" y="574675"/>
            <a:ext cx="6206430" cy="1770591"/>
          </a:xfrm>
        </p:spPr>
        <p:txBody>
          <a:bodyPr/>
          <a:lstStyle/>
          <a:p>
            <a:r>
              <a:rPr lang="sv-FI" dirty="0"/>
              <a:t>Resultat och insikter/överenskommelser från de olika </a:t>
            </a:r>
            <a:r>
              <a:rPr lang="sv-FI" dirty="0" smtClean="0"/>
              <a:t>delmomenten (5/5</a:t>
            </a:r>
            <a:r>
              <a:rPr lang="sv-FI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4" y="2345265"/>
            <a:ext cx="8080698" cy="403097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v-FI" sz="2700" dirty="0" smtClean="0"/>
              <a:t>Dokumenthelheter forts.</a:t>
            </a:r>
          </a:p>
          <a:p>
            <a:pPr lvl="1"/>
            <a:r>
              <a:rPr lang="sv-FI" sz="2400" dirty="0" smtClean="0"/>
              <a:t>Berdskapsplan</a:t>
            </a:r>
            <a:r>
              <a:rPr lang="sv-FI" sz="1700" dirty="0" smtClean="0"/>
              <a:t> (med tanke på vad som sades om kontinuitetsplaneringen)</a:t>
            </a:r>
          </a:p>
          <a:p>
            <a:pPr lvl="2"/>
            <a:r>
              <a:rPr lang="sv-FI" sz="1900" dirty="0" smtClean="0"/>
              <a:t>Återhämtning </a:t>
            </a:r>
            <a:r>
              <a:rPr lang="sv-FI" sz="1900" dirty="0"/>
              <a:t>från undantagstillstånd sker via de normala kontinuitets- och återhämtningsplanerna.</a:t>
            </a:r>
          </a:p>
          <a:p>
            <a:pPr lvl="2"/>
            <a:r>
              <a:rPr lang="sv-FI" sz="1900" dirty="0" smtClean="0"/>
              <a:t>Kontinuitetsplanerna kan innehålla </a:t>
            </a:r>
            <a:r>
              <a:rPr lang="sv-FI" sz="1900" dirty="0"/>
              <a:t>återhämtningsplan</a:t>
            </a:r>
          </a:p>
          <a:p>
            <a:pPr lvl="2"/>
            <a:endParaRPr lang="sv-FI" dirty="0" smtClean="0"/>
          </a:p>
          <a:p>
            <a:pPr lvl="1"/>
            <a:r>
              <a:rPr lang="sv-FI" sz="2400" dirty="0" smtClean="0"/>
              <a:t>Nästa workshopar</a:t>
            </a:r>
          </a:p>
          <a:p>
            <a:pPr lvl="2"/>
            <a:r>
              <a:rPr lang="sv-FI" sz="1900" dirty="0" smtClean="0"/>
              <a:t>Klassificering och hanteringsanvisningar</a:t>
            </a:r>
            <a:endParaRPr lang="sv-FI" dirty="0"/>
          </a:p>
          <a:p>
            <a:pPr lvl="1"/>
            <a:r>
              <a:rPr lang="sv-FI" sz="2400" dirty="0" smtClean="0"/>
              <a:t>Någon av helheterna speciellt intressant? Vad ska jag visa?</a:t>
            </a:r>
            <a:endParaRPr lang="sv-FI" sz="2400" dirty="0"/>
          </a:p>
          <a:p>
            <a:pPr lvl="2"/>
            <a:endParaRPr lang="sv-FI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92280" y="6376243"/>
            <a:ext cx="1008112" cy="365125"/>
          </a:xfrm>
        </p:spPr>
        <p:txBody>
          <a:bodyPr/>
          <a:lstStyle/>
          <a:p>
            <a:fld id="{DE3B8D50-F259-CF41-89CD-E20D52E524F8}" type="datetime1">
              <a:rPr lang="fi-FI" smtClean="0"/>
              <a:t>22.10.2015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C1574-E473-A44A-BD59-FFBDAD6E53AC}" type="slidenum">
              <a:rPr lang="en-US" smtClean="0"/>
              <a:t>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Åbo Akademi | Domkyrkotorget 3 | 20500 Åbo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91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smtClean="0"/>
              <a:t>Utmaningar (1/2)</a:t>
            </a:r>
            <a:endParaRPr lang="sv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4" y="2345265"/>
            <a:ext cx="8080698" cy="4030977"/>
          </a:xfrm>
        </p:spPr>
        <p:txBody>
          <a:bodyPr>
            <a:normAutofit fontScale="92500"/>
          </a:bodyPr>
          <a:lstStyle/>
          <a:p>
            <a:pPr marL="0" indent="0" fontAlgn="ctr">
              <a:buNone/>
            </a:pPr>
            <a:r>
              <a:rPr lang="sv-FI" sz="2700" dirty="0"/>
              <a:t>Att få </a:t>
            </a:r>
            <a:r>
              <a:rPr lang="sv-FI" sz="2700" dirty="0" smtClean="0"/>
              <a:t>de egna organisationerna </a:t>
            </a:r>
            <a:r>
              <a:rPr lang="sv-FI" sz="2700" dirty="0"/>
              <a:t>att </a:t>
            </a:r>
            <a:r>
              <a:rPr lang="sv-FI" sz="2700" dirty="0" smtClean="0"/>
              <a:t>inse </a:t>
            </a:r>
            <a:r>
              <a:rPr lang="sv-FI" sz="2700" dirty="0"/>
              <a:t>att </a:t>
            </a:r>
            <a:r>
              <a:rPr lang="sv-FI" sz="2700" dirty="0" smtClean="0"/>
              <a:t>Informationssäkerhet</a:t>
            </a:r>
            <a:endParaRPr lang="sv-FI" sz="2700" dirty="0"/>
          </a:p>
          <a:p>
            <a:pPr lvl="1" fontAlgn="ctr"/>
            <a:r>
              <a:rPr lang="sv-FI" dirty="0" smtClean="0"/>
              <a:t>Är </a:t>
            </a:r>
            <a:r>
              <a:rPr lang="sv-FI" b="1" dirty="0" smtClean="0"/>
              <a:t>kvalitetssäkring </a:t>
            </a:r>
            <a:r>
              <a:rPr lang="sv-FI" b="1" dirty="0"/>
              <a:t>av informationshanteringen</a:t>
            </a:r>
          </a:p>
          <a:p>
            <a:pPr lvl="1" fontAlgn="ctr"/>
            <a:r>
              <a:rPr lang="sv-FI" dirty="0" smtClean="0"/>
              <a:t>Är en </a:t>
            </a:r>
            <a:r>
              <a:rPr lang="sv-FI" b="1" dirty="0"/>
              <a:t>Process, inte en Plåsterlapp</a:t>
            </a:r>
            <a:r>
              <a:rPr lang="sv-FI" dirty="0"/>
              <a:t> eller ett godkännande som "smättas" på i slutskedet av en </a:t>
            </a:r>
            <a:r>
              <a:rPr lang="sv-FI" dirty="0" smtClean="0"/>
              <a:t>anskaffning/ibruktagning/...</a:t>
            </a:r>
          </a:p>
          <a:p>
            <a:pPr lvl="1" fontAlgn="ctr"/>
            <a:r>
              <a:rPr lang="sv-FI" dirty="0" smtClean="0"/>
              <a:t>Bör </a:t>
            </a:r>
            <a:r>
              <a:rPr lang="sv-FI" b="1" dirty="0" smtClean="0"/>
              <a:t>genomsyra </a:t>
            </a:r>
            <a:r>
              <a:rPr lang="sv-FI" b="1" dirty="0"/>
              <a:t>samtliga </a:t>
            </a:r>
            <a:r>
              <a:rPr lang="sv-FI" b="1" dirty="0" smtClean="0"/>
              <a:t>processer</a:t>
            </a:r>
            <a:r>
              <a:rPr lang="sv-FI" dirty="0" smtClean="0"/>
              <a:t>/funktioner/anskaffningar</a:t>
            </a:r>
          </a:p>
          <a:p>
            <a:pPr lvl="1" fontAlgn="ctr"/>
            <a:r>
              <a:rPr lang="sv-FI" dirty="0" smtClean="0"/>
              <a:t>Innebär att delmoment så som kontinuitetsplanering</a:t>
            </a:r>
            <a:r>
              <a:rPr lang="sv-FI" dirty="0"/>
              <a:t>, riskhantering, klassificering</a:t>
            </a:r>
            <a:r>
              <a:rPr lang="sv-FI" dirty="0" smtClean="0"/>
              <a:t>... bör </a:t>
            </a:r>
            <a:r>
              <a:rPr lang="sv-FI" b="1" dirty="0" smtClean="0"/>
              <a:t>inkopplas </a:t>
            </a:r>
            <a:r>
              <a:rPr lang="sv-FI" b="1" dirty="0"/>
              <a:t>och </a:t>
            </a:r>
            <a:r>
              <a:rPr lang="sv-FI" b="1" dirty="0" smtClean="0"/>
              <a:t>inympas </a:t>
            </a:r>
            <a:r>
              <a:rPr lang="sv-FI" b="1" dirty="0"/>
              <a:t>i hela </a:t>
            </a:r>
            <a:r>
              <a:rPr lang="sv-FI" b="1" dirty="0" smtClean="0"/>
              <a:t>verksamheten på alla nivåer</a:t>
            </a:r>
            <a:endParaRPr lang="sv-FI" b="1" dirty="0"/>
          </a:p>
          <a:p>
            <a:pPr lvl="1" fontAlgn="ctr"/>
            <a:endParaRPr lang="sv-FI" dirty="0"/>
          </a:p>
          <a:p>
            <a:endParaRPr lang="sv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92280" y="6376243"/>
            <a:ext cx="1008112" cy="365125"/>
          </a:xfrm>
        </p:spPr>
        <p:txBody>
          <a:bodyPr/>
          <a:lstStyle/>
          <a:p>
            <a:fld id="{DE3B8D50-F259-CF41-89CD-E20D52E524F8}" type="datetime1">
              <a:rPr lang="fi-FI" smtClean="0"/>
              <a:t>22.10.2015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C1574-E473-A44A-BD59-FFBDAD6E53AC}" type="slidenum">
              <a:rPr lang="en-US" smtClean="0"/>
              <a:t>26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Åbo Akademi | Domkyrkotorget 3 | 20500 Åbo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7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smtClean="0"/>
              <a:t>Utmaningar (2/2)</a:t>
            </a:r>
            <a:endParaRPr lang="sv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4" y="2345265"/>
            <a:ext cx="8080698" cy="40309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FI" dirty="0" smtClean="0"/>
              <a:t>Att förmedla: Ansvar </a:t>
            </a:r>
            <a:r>
              <a:rPr lang="sv-FI" dirty="0"/>
              <a:t>kan inte utlokaliseras!</a:t>
            </a:r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dirty="0" smtClean="0"/>
              <a:t>Men också ljusglimtar!</a:t>
            </a:r>
            <a:endParaRPr lang="sv-FI" dirty="0"/>
          </a:p>
          <a:p>
            <a:pPr lvl="1"/>
            <a:r>
              <a:rPr lang="sv-FI" dirty="0" smtClean="0"/>
              <a:t>Oväntad hjälp med informationsspridning</a:t>
            </a:r>
          </a:p>
          <a:p>
            <a:pPr lvl="2"/>
            <a:r>
              <a:rPr lang="sv-FI" dirty="0" smtClean="0"/>
              <a:t>Riksnyheterna</a:t>
            </a:r>
          </a:p>
          <a:p>
            <a:pPr lvl="3"/>
            <a:r>
              <a:rPr lang="sv-FI" dirty="0" smtClean="0">
                <a:hlinkClick r:id="rId2"/>
              </a:rPr>
              <a:t>http</a:t>
            </a:r>
            <a:r>
              <a:rPr lang="sv-FI" dirty="0">
                <a:hlinkClick r:id="rId2"/>
              </a:rPr>
              <a:t>://</a:t>
            </a:r>
            <a:r>
              <a:rPr lang="sv-FI" dirty="0" smtClean="0">
                <a:hlinkClick r:id="rId2"/>
              </a:rPr>
              <a:t>svenska.yle.fi/artikel/2015/10/12/natfiskarna-har-blivit-battre</a:t>
            </a:r>
            <a:endParaRPr lang="sv-FI" dirty="0" smtClean="0"/>
          </a:p>
          <a:p>
            <a:pPr lvl="3"/>
            <a:r>
              <a:rPr lang="sv-FI" dirty="0">
                <a:hlinkClick r:id="rId3"/>
              </a:rPr>
              <a:t>http://</a:t>
            </a:r>
            <a:r>
              <a:rPr lang="sv-FI" dirty="0" smtClean="0">
                <a:hlinkClick r:id="rId3"/>
              </a:rPr>
              <a:t>arenan.yle.fi/1-3026136</a:t>
            </a:r>
            <a:r>
              <a:rPr lang="sv-FI" dirty="0" smtClean="0"/>
              <a:t> (radion kl. 7 i tisdags om morgonen)</a:t>
            </a:r>
          </a:p>
          <a:p>
            <a:pPr lvl="1"/>
            <a:r>
              <a:rPr lang="sv-FI" dirty="0" smtClean="0"/>
              <a:t>Funet CERT –följer med och meddelar oss</a:t>
            </a:r>
          </a:p>
          <a:p>
            <a:pPr lvl="1"/>
            <a:r>
              <a:rPr lang="sv-FI" dirty="0" smtClean="0"/>
              <a:t>Cert.fi-portalen – information om nuläget</a:t>
            </a:r>
            <a:endParaRPr lang="sv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92280" y="6376243"/>
            <a:ext cx="1008112" cy="365125"/>
          </a:xfrm>
        </p:spPr>
        <p:txBody>
          <a:bodyPr/>
          <a:lstStyle/>
          <a:p>
            <a:fld id="{DE3B8D50-F259-CF41-89CD-E20D52E524F8}" type="datetime1">
              <a:rPr lang="fi-FI" smtClean="0"/>
              <a:t>22.10.2015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C1574-E473-A44A-BD59-FFBDAD6E53AC}" type="slidenum">
              <a:rPr lang="en-US" smtClean="0"/>
              <a:t>27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Åbo Akademi | Domkyrkotorget 3 | 20500 Åbo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44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smtClean="0"/>
              <a:t>Tack!...</a:t>
            </a:r>
            <a:endParaRPr lang="sv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4" y="2345265"/>
            <a:ext cx="8080698" cy="40309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FI" dirty="0" smtClean="0"/>
              <a:t>...och </a:t>
            </a:r>
            <a:r>
              <a:rPr lang="sv-FI" dirty="0"/>
              <a:t>resten </a:t>
            </a:r>
            <a:r>
              <a:rPr lang="sv-FI" dirty="0" smtClean="0"/>
              <a:t>av frågor och möjliga svar.</a:t>
            </a:r>
            <a:endParaRPr lang="sv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92280" y="6376243"/>
            <a:ext cx="1008112" cy="365125"/>
          </a:xfrm>
        </p:spPr>
        <p:txBody>
          <a:bodyPr/>
          <a:lstStyle/>
          <a:p>
            <a:fld id="{DE3B8D50-F259-CF41-89CD-E20D52E524F8}" type="datetime1">
              <a:rPr lang="fi-FI" smtClean="0"/>
              <a:t>22.10.2015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C1574-E473-A44A-BD59-FFBDAD6E53AC}" type="slidenum">
              <a:rPr lang="en-US" smtClean="0"/>
              <a:t>28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Åbo Akademi | Domkyrkotorget 3 | 20500 Åbo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66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tsikko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Varifrån kommer jag</a:t>
            </a:r>
            <a:br>
              <a:rPr lang="sv-FI" dirty="0"/>
            </a:br>
            <a:endParaRPr lang="fi-FI" dirty="0"/>
          </a:p>
        </p:txBody>
      </p:sp>
      <p:sp>
        <p:nvSpPr>
          <p:cNvPr id="14" name="Sisällön paikkamerkki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FI" dirty="0"/>
              <a:t>Åbo Akademi</a:t>
            </a:r>
          </a:p>
          <a:p>
            <a:pPr marL="0" indent="0">
              <a:buNone/>
            </a:pPr>
            <a:r>
              <a:rPr lang="sv-FI" dirty="0"/>
              <a:t>F</a:t>
            </a:r>
            <a:r>
              <a:rPr lang="sv-FI" dirty="0" smtClean="0"/>
              <a:t>inlands </a:t>
            </a:r>
            <a:r>
              <a:rPr lang="sv-FI" dirty="0"/>
              <a:t>svenska </a:t>
            </a:r>
            <a:r>
              <a:rPr lang="sv-FI" dirty="0" smtClean="0"/>
              <a:t>universitet (på gott och ont...)</a:t>
            </a:r>
            <a:endParaRPr lang="sv-FI" dirty="0"/>
          </a:p>
          <a:p>
            <a:pPr marL="0" indent="0">
              <a:buNone/>
            </a:pPr>
            <a:r>
              <a:rPr lang="sv-FI" dirty="0"/>
              <a:t>Tre egentliga campus</a:t>
            </a:r>
            <a:r>
              <a:rPr lang="sv-FI" dirty="0" smtClean="0"/>
              <a:t>: </a:t>
            </a:r>
            <a:r>
              <a:rPr lang="sv-FI" sz="1800" dirty="0" smtClean="0">
                <a:latin typeface="Palatino Linotype" panose="02040502050505030304" pitchFamily="18" charset="0"/>
                <a:hlinkClick r:id="rId2"/>
              </a:rPr>
              <a:t>Karta!</a:t>
            </a:r>
            <a:endParaRPr lang="sv-FI" sz="1800" dirty="0"/>
          </a:p>
          <a:p>
            <a:pPr lvl="1" fontAlgn="ctr"/>
            <a:r>
              <a:rPr lang="sv-FI" dirty="0"/>
              <a:t>Åbo</a:t>
            </a:r>
          </a:p>
          <a:p>
            <a:pPr lvl="1" fontAlgn="ctr"/>
            <a:r>
              <a:rPr lang="sv-FI" dirty="0"/>
              <a:t>Vasa (pedagogiken, klasslärarutbildningen)</a:t>
            </a:r>
          </a:p>
          <a:p>
            <a:pPr lvl="1" fontAlgn="ctr"/>
            <a:r>
              <a:rPr lang="sv-FI" dirty="0"/>
              <a:t>Jakobsstad (barnträdgårdslärarna)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092280" y="6376243"/>
            <a:ext cx="1008112" cy="365125"/>
          </a:xfrm>
        </p:spPr>
        <p:txBody>
          <a:bodyPr/>
          <a:lstStyle/>
          <a:p>
            <a:fld id="{7BA49605-D83D-6F45-9E5E-E8D41E3292C2}" type="datetime1">
              <a:rPr lang="fi-FI" smtClean="0"/>
              <a:t>22.10.2015</a:t>
            </a:fld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C1574-E473-A44A-BD59-FFBDAD6E53AC}" type="slidenum">
              <a:rPr lang="en-US" smtClean="0"/>
              <a:t>3</a:t>
            </a:fld>
            <a:endParaRPr lang="en-US" dirty="0"/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Åbo Akademi | Domkyrkotorget 3 | 20500 Åbo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26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Varför är jag här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FI" dirty="0"/>
              <a:t>Skyll på AMA!</a:t>
            </a:r>
          </a:p>
          <a:p>
            <a:endParaRPr lang="sv-FI" dirty="0" smtClean="0"/>
          </a:p>
          <a:p>
            <a:pPr marL="0" indent="0">
              <a:buNone/>
            </a:pPr>
            <a:r>
              <a:rPr lang="sv-FI" dirty="0" smtClean="0"/>
              <a:t>Täffades </a:t>
            </a:r>
            <a:r>
              <a:rPr lang="sv-FI" dirty="0"/>
              <a:t>i </a:t>
            </a:r>
            <a:r>
              <a:rPr lang="sv-FI" dirty="0" smtClean="0"/>
              <a:t>Helsingfors </a:t>
            </a:r>
            <a:r>
              <a:rPr lang="sv-FI" dirty="0"/>
              <a:t>för knappt tio år sedan </a:t>
            </a:r>
            <a:r>
              <a:rPr lang="sv-FI" sz="1600" dirty="0"/>
              <a:t>(2006?)</a:t>
            </a:r>
          </a:p>
          <a:p>
            <a:endParaRPr lang="sv-FI" dirty="0" smtClean="0"/>
          </a:p>
          <a:p>
            <a:pPr marL="0" indent="0">
              <a:buNone/>
            </a:pPr>
            <a:r>
              <a:rPr lang="sv-FI" dirty="0" smtClean="0"/>
              <a:t>I våras/försomras kom det ett e-mail...</a:t>
            </a:r>
            <a:endParaRPr lang="sv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92280" y="6376243"/>
            <a:ext cx="1008112" cy="365125"/>
          </a:xfrm>
        </p:spPr>
        <p:txBody>
          <a:bodyPr/>
          <a:lstStyle/>
          <a:p>
            <a:fld id="{DE3B8D50-F259-CF41-89CD-E20D52E524F8}" type="datetime1">
              <a:rPr lang="fi-FI" smtClean="0"/>
              <a:t>22.10.2015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C1574-E473-A44A-BD59-FFBDAD6E53AC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Åbo Akademi | Domkyrkotorget 3 | 20500 Åbo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05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tsikko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smtClean="0"/>
              <a:t>Vad händer nu?</a:t>
            </a:r>
            <a:r>
              <a:rPr lang="sv-FI" dirty="0"/>
              <a:t/>
            </a:r>
            <a:br>
              <a:rPr lang="sv-FI" dirty="0"/>
            </a:br>
            <a:endParaRPr lang="fi-FI" dirty="0"/>
          </a:p>
        </p:txBody>
      </p:sp>
      <p:sp>
        <p:nvSpPr>
          <p:cNvPr id="14" name="Sisällön paikkamerkki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FI" dirty="0" smtClean="0"/>
              <a:t>Interaktivitet!</a:t>
            </a:r>
          </a:p>
          <a:p>
            <a:endParaRPr lang="sv-FI" dirty="0" smtClean="0"/>
          </a:p>
          <a:p>
            <a:pPr marL="0" indent="0">
              <a:buNone/>
            </a:pPr>
            <a:r>
              <a:rPr lang="sv-FI" dirty="0" smtClean="0"/>
              <a:t>Ställ frågor!</a:t>
            </a:r>
          </a:p>
          <a:p>
            <a:endParaRPr lang="sv-FI" dirty="0" smtClean="0"/>
          </a:p>
          <a:p>
            <a:pPr marL="0" indent="0">
              <a:buNone/>
            </a:pPr>
            <a:r>
              <a:rPr lang="sv-FI" dirty="0" smtClean="0"/>
              <a:t>Avbryt mig!</a:t>
            </a:r>
            <a:endParaRPr lang="sv-FI" dirty="0"/>
          </a:p>
          <a:p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Jag säger kanske att jag återkommer lite längre fram.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092280" y="6376243"/>
            <a:ext cx="1008112" cy="365125"/>
          </a:xfrm>
        </p:spPr>
        <p:txBody>
          <a:bodyPr/>
          <a:lstStyle/>
          <a:p>
            <a:fld id="{7BA49605-D83D-6F45-9E5E-E8D41E3292C2}" type="datetime1">
              <a:rPr lang="fi-FI" smtClean="0"/>
              <a:t>22.10.2015</a:t>
            </a:fld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C1574-E473-A44A-BD59-FFBDAD6E53AC}" type="slidenum">
              <a:rPr lang="en-US" smtClean="0"/>
              <a:t>5</a:t>
            </a:fld>
            <a:endParaRPr lang="en-US" dirty="0"/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Åbo Akademi | Domkyrkotorget 3 | 20500 Åbo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19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smtClean="0"/>
              <a:t>Nyckeltal ÅA(1/2)</a:t>
            </a:r>
            <a:endParaRPr lang="sv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FI" b="1" dirty="0"/>
              <a:t>Studenter:</a:t>
            </a:r>
            <a:endParaRPr lang="sv-FI" dirty="0"/>
          </a:p>
          <a:p>
            <a:pPr lvl="1"/>
            <a:r>
              <a:rPr lang="sv-FI" dirty="0"/>
              <a:t>5500 grundexamensstuderande </a:t>
            </a:r>
          </a:p>
          <a:p>
            <a:pPr lvl="1"/>
            <a:r>
              <a:rPr lang="sv-FI" dirty="0"/>
              <a:t>950 forskarstuderande </a:t>
            </a:r>
          </a:p>
          <a:p>
            <a:pPr lvl="1"/>
            <a:r>
              <a:rPr lang="sv-FI" dirty="0"/>
              <a:t>800 utländska studerande från 70 länder </a:t>
            </a:r>
          </a:p>
          <a:p>
            <a:pPr lvl="1"/>
            <a:r>
              <a:rPr lang="sv-FI" dirty="0"/>
              <a:t>Årligen utexamineras 550 magistrar och 70 doktorer</a:t>
            </a:r>
            <a:r>
              <a:rPr lang="sv-FI" dirty="0" smtClean="0"/>
              <a:t>.</a:t>
            </a:r>
          </a:p>
          <a:p>
            <a:pPr lvl="2"/>
            <a:r>
              <a:rPr lang="sv-FI" dirty="0" smtClean="0"/>
              <a:t>Statsfinansieringen beroende av antal producerade examen</a:t>
            </a:r>
          </a:p>
          <a:p>
            <a:pPr marL="0" indent="0">
              <a:buNone/>
            </a:pPr>
            <a:r>
              <a:rPr lang="sv-FI" b="1" dirty="0" smtClean="0"/>
              <a:t>Språkbadsuniversitet</a:t>
            </a:r>
          </a:p>
          <a:p>
            <a:pPr lvl="1"/>
            <a:r>
              <a:rPr lang="sv-FI" dirty="0" smtClean="0"/>
              <a:t>ca </a:t>
            </a:r>
            <a:r>
              <a:rPr lang="sv-FI" dirty="0"/>
              <a:t>20% av studenterna har finska som </a:t>
            </a:r>
            <a:r>
              <a:rPr lang="sv-FI" dirty="0" smtClean="0"/>
              <a:t>modersmål</a:t>
            </a:r>
            <a:endParaRPr lang="sv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92280" y="6376243"/>
            <a:ext cx="1008112" cy="365125"/>
          </a:xfrm>
        </p:spPr>
        <p:txBody>
          <a:bodyPr/>
          <a:lstStyle/>
          <a:p>
            <a:fld id="{DE3B8D50-F259-CF41-89CD-E20D52E524F8}" type="datetime1">
              <a:rPr lang="fi-FI" smtClean="0"/>
              <a:t>22.10.2015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C1574-E473-A44A-BD59-FFBDAD6E53AC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Åbo Akademi | Domkyrkotorget 3 | 20500 Åbo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19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smtClean="0"/>
              <a:t>Nyckeltal ÅA (2/2)</a:t>
            </a:r>
            <a:endParaRPr lang="sv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FI" b="1" dirty="0" smtClean="0"/>
              <a:t>Personal</a:t>
            </a:r>
            <a:endParaRPr lang="sv-FI" dirty="0"/>
          </a:p>
          <a:p>
            <a:pPr lvl="1"/>
            <a:r>
              <a:rPr lang="sv-FI" dirty="0"/>
              <a:t>Totalt 1300 anställda, 700 arbetar med </a:t>
            </a:r>
            <a:r>
              <a:rPr lang="sv-FI" dirty="0" smtClean="0"/>
              <a:t>undervisning </a:t>
            </a:r>
            <a:r>
              <a:rPr lang="sv-FI" dirty="0"/>
              <a:t>och </a:t>
            </a:r>
            <a:r>
              <a:rPr lang="sv-FI" dirty="0" smtClean="0"/>
              <a:t>forskning (varav ICT-service  49 + 1)</a:t>
            </a:r>
            <a:endParaRPr lang="sv-FI" dirty="0"/>
          </a:p>
          <a:p>
            <a:pPr marL="0" indent="0">
              <a:buNone/>
            </a:pPr>
            <a:r>
              <a:rPr lang="sv-FI" b="1" dirty="0" smtClean="0"/>
              <a:t>Budget</a:t>
            </a:r>
            <a:endParaRPr lang="sv-FI" dirty="0" smtClean="0"/>
          </a:p>
          <a:p>
            <a:pPr lvl="1"/>
            <a:r>
              <a:rPr lang="sv-FI" dirty="0"/>
              <a:t>Den totala årsbudgeten är ca 115 miljoner euro, </a:t>
            </a:r>
            <a:r>
              <a:rPr lang="sv-FI" dirty="0" smtClean="0"/>
              <a:t>40 </a:t>
            </a:r>
            <a:r>
              <a:rPr lang="sv-FI" dirty="0"/>
              <a:t>miljoner extern </a:t>
            </a:r>
            <a:r>
              <a:rPr lang="sv-FI" dirty="0" smtClean="0"/>
              <a:t>finansiering </a:t>
            </a:r>
            <a:r>
              <a:rPr lang="sv-FI" dirty="0"/>
              <a:t>(~35</a:t>
            </a:r>
            <a:r>
              <a:rPr lang="sv-FI" dirty="0" smtClean="0"/>
              <a:t>%)</a:t>
            </a:r>
            <a:endParaRPr lang="sv-FI" dirty="0"/>
          </a:p>
          <a:p>
            <a:pPr marL="0" indent="0">
              <a:buNone/>
            </a:pPr>
            <a:r>
              <a:rPr lang="sv-FI" b="1" dirty="0" smtClean="0"/>
              <a:t>Publikationer</a:t>
            </a:r>
            <a:endParaRPr lang="sv-FI" dirty="0"/>
          </a:p>
          <a:p>
            <a:pPr lvl="1"/>
            <a:r>
              <a:rPr lang="sv-FI" dirty="0"/>
              <a:t>1500 vetenskapliga publikationer per </a:t>
            </a:r>
            <a:r>
              <a:rPr lang="sv-FI" dirty="0" smtClean="0"/>
              <a:t>år</a:t>
            </a:r>
            <a:endParaRPr lang="sv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92280" y="6376243"/>
            <a:ext cx="1008112" cy="365125"/>
          </a:xfrm>
        </p:spPr>
        <p:txBody>
          <a:bodyPr/>
          <a:lstStyle/>
          <a:p>
            <a:fld id="{DE3B8D50-F259-CF41-89CD-E20D52E524F8}" type="datetime1">
              <a:rPr lang="fi-FI" smtClean="0"/>
              <a:t>22.10.2015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C1574-E473-A44A-BD59-FFBDAD6E53AC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Åbo Akademi | Domkyrkotorget 3 | 20500 Åbo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75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Universitetsfältet i Finland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345266"/>
            <a:ext cx="7664637" cy="3820037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sv-FI" sz="5300" dirty="0" smtClean="0"/>
              <a:t>14 universitet </a:t>
            </a:r>
            <a:r>
              <a:rPr lang="sv-FI" sz="4000" dirty="0" smtClean="0"/>
              <a:t>(två stiftelser, resten offentsligrättsliga inrättningar (2010 -&gt;))</a:t>
            </a:r>
          </a:p>
          <a:p>
            <a:pPr lvl="1" fontAlgn="ctr"/>
            <a:r>
              <a:rPr lang="sv-FI" sz="2800" dirty="0">
                <a:hlinkClick r:id="rId2"/>
              </a:rPr>
              <a:t>Aalto-universitetet</a:t>
            </a:r>
            <a:r>
              <a:rPr lang="sv-FI" sz="2800" dirty="0" smtClean="0"/>
              <a:t>*			~11000 grundexamensstuderande + </a:t>
            </a:r>
            <a:r>
              <a:rPr lang="sv-FI" sz="2800" dirty="0"/>
              <a:t>~1300 </a:t>
            </a:r>
            <a:r>
              <a:rPr lang="sv-FI" sz="2800" dirty="0" smtClean="0"/>
              <a:t>doktorander + </a:t>
            </a:r>
            <a:r>
              <a:rPr lang="sv-FI" sz="2800" dirty="0"/>
              <a:t>~</a:t>
            </a:r>
            <a:r>
              <a:rPr lang="sv-FI" sz="2800" dirty="0" smtClean="0"/>
              <a:t>4700 personal</a:t>
            </a:r>
            <a:endParaRPr lang="sv-FI" sz="2800" dirty="0"/>
          </a:p>
          <a:p>
            <a:pPr lvl="1" fontAlgn="ctr"/>
            <a:r>
              <a:rPr lang="sv-FI" sz="2800" dirty="0">
                <a:hlinkClick r:id="rId3"/>
              </a:rPr>
              <a:t>Helsingfors </a:t>
            </a:r>
            <a:r>
              <a:rPr lang="sv-FI" sz="2800" dirty="0" smtClean="0">
                <a:hlinkClick r:id="rId3"/>
              </a:rPr>
              <a:t>universitet</a:t>
            </a:r>
            <a:r>
              <a:rPr lang="sv-FI" sz="2800" dirty="0"/>
              <a:t>	</a:t>
            </a:r>
            <a:r>
              <a:rPr lang="sv-FI" sz="2800" dirty="0" smtClean="0"/>
              <a:t>		~35200 (tot.) 		+ </a:t>
            </a:r>
            <a:r>
              <a:rPr lang="sv-FI" sz="2800" dirty="0"/>
              <a:t>~8200</a:t>
            </a:r>
          </a:p>
          <a:p>
            <a:pPr lvl="1" fontAlgn="ctr"/>
            <a:r>
              <a:rPr lang="sv-FI" sz="2800" dirty="0">
                <a:hlinkClick r:id="rId4"/>
              </a:rPr>
              <a:t>Konstuniversitetet</a:t>
            </a:r>
            <a:r>
              <a:rPr lang="sv-FI" sz="2800" dirty="0"/>
              <a:t> </a:t>
            </a:r>
            <a:r>
              <a:rPr lang="sv-FI" sz="2800" dirty="0" smtClean="0"/>
              <a:t>			~1700	+ </a:t>
            </a:r>
            <a:r>
              <a:rPr lang="sv-FI" sz="2800" dirty="0"/>
              <a:t>~200 </a:t>
            </a:r>
            <a:r>
              <a:rPr lang="sv-FI" sz="2800" dirty="0" smtClean="0"/>
              <a:t>		+ </a:t>
            </a:r>
            <a:r>
              <a:rPr lang="sv-FI" sz="2800" dirty="0"/>
              <a:t>~670</a:t>
            </a:r>
          </a:p>
          <a:p>
            <a:pPr lvl="1" fontAlgn="ctr"/>
            <a:r>
              <a:rPr lang="sv-FI" sz="2800" dirty="0">
                <a:hlinkClick r:id="rId5"/>
              </a:rPr>
              <a:t>Lapplands universitet</a:t>
            </a:r>
            <a:r>
              <a:rPr lang="sv-FI" sz="2800" dirty="0"/>
              <a:t> </a:t>
            </a:r>
            <a:r>
              <a:rPr lang="sv-FI" sz="2800" dirty="0" smtClean="0"/>
              <a:t>			~4400</a:t>
            </a:r>
            <a:r>
              <a:rPr lang="sv-FI" sz="2800" dirty="0"/>
              <a:t> (tot.)</a:t>
            </a:r>
            <a:r>
              <a:rPr lang="sv-FI" sz="2800" dirty="0" smtClean="0"/>
              <a:t> 		+ </a:t>
            </a:r>
            <a:r>
              <a:rPr lang="sv-FI" sz="2800" dirty="0"/>
              <a:t>~630</a:t>
            </a:r>
          </a:p>
          <a:p>
            <a:pPr lvl="1" fontAlgn="ctr"/>
            <a:r>
              <a:rPr lang="sv-FI" sz="2800" dirty="0">
                <a:hlinkClick r:id="rId6"/>
              </a:rPr>
              <a:t>Jyväskylä universitet</a:t>
            </a:r>
            <a:r>
              <a:rPr lang="sv-FI" sz="2800" dirty="0"/>
              <a:t>  </a:t>
            </a:r>
            <a:r>
              <a:rPr lang="sv-FI" sz="2800" dirty="0" smtClean="0"/>
              <a:t>			~12300 	+ </a:t>
            </a:r>
            <a:r>
              <a:rPr lang="sv-FI" sz="2800" dirty="0"/>
              <a:t>~</a:t>
            </a:r>
            <a:r>
              <a:rPr lang="sv-FI" sz="2800" dirty="0" smtClean="0"/>
              <a:t>1700		+ </a:t>
            </a:r>
            <a:r>
              <a:rPr lang="sv-FI" sz="2800" dirty="0"/>
              <a:t>~2600</a:t>
            </a:r>
          </a:p>
          <a:p>
            <a:pPr lvl="1" fontAlgn="ctr"/>
            <a:r>
              <a:rPr lang="sv-FI" sz="2800" dirty="0">
                <a:hlinkClick r:id="rId7"/>
              </a:rPr>
              <a:t>Svenska handelshögskolan</a:t>
            </a:r>
            <a:r>
              <a:rPr lang="sv-FI" sz="2800" dirty="0"/>
              <a:t> </a:t>
            </a:r>
            <a:r>
              <a:rPr lang="sv-FI" sz="2800" dirty="0" smtClean="0"/>
              <a:t>		~</a:t>
            </a:r>
            <a:r>
              <a:rPr lang="sv-FI" sz="2800" dirty="0"/>
              <a:t>2300 </a:t>
            </a:r>
            <a:r>
              <a:rPr lang="sv-FI" sz="2800" dirty="0" smtClean="0"/>
              <a:t>	+ </a:t>
            </a:r>
            <a:r>
              <a:rPr lang="sv-FI" sz="2800" dirty="0"/>
              <a:t>~140 </a:t>
            </a:r>
            <a:r>
              <a:rPr lang="sv-FI" sz="2800" dirty="0" smtClean="0"/>
              <a:t>		+ </a:t>
            </a:r>
            <a:r>
              <a:rPr lang="sv-FI" sz="2800" dirty="0"/>
              <a:t>~240</a:t>
            </a:r>
          </a:p>
          <a:p>
            <a:pPr lvl="1" fontAlgn="ctr"/>
            <a:r>
              <a:rPr lang="sv-FI" sz="2800" dirty="0">
                <a:hlinkClick r:id="rId8"/>
              </a:rPr>
              <a:t>Tammerfors tekniska </a:t>
            </a:r>
            <a:r>
              <a:rPr lang="sv-FI" sz="2800" dirty="0" smtClean="0">
                <a:hlinkClick r:id="rId8"/>
              </a:rPr>
              <a:t>universitet</a:t>
            </a:r>
            <a:r>
              <a:rPr lang="sv-FI" sz="2800" dirty="0" smtClean="0"/>
              <a:t>*	~9200</a:t>
            </a:r>
            <a:r>
              <a:rPr lang="sv-FI" sz="2800" dirty="0"/>
              <a:t> (tot.)</a:t>
            </a:r>
            <a:r>
              <a:rPr lang="sv-FI" sz="2800" dirty="0" smtClean="0"/>
              <a:t> 		+ </a:t>
            </a:r>
            <a:r>
              <a:rPr lang="sv-FI" sz="2800" dirty="0"/>
              <a:t>~1800</a:t>
            </a:r>
          </a:p>
          <a:p>
            <a:pPr lvl="1" fontAlgn="ctr"/>
            <a:r>
              <a:rPr lang="sv-FI" sz="2800" dirty="0">
                <a:hlinkClick r:id="rId9"/>
              </a:rPr>
              <a:t>Tammerfors universitet</a:t>
            </a:r>
            <a:r>
              <a:rPr lang="sv-FI" sz="2800" dirty="0"/>
              <a:t> </a:t>
            </a:r>
            <a:r>
              <a:rPr lang="sv-FI" sz="2800" dirty="0" smtClean="0"/>
              <a:t>			~</a:t>
            </a:r>
            <a:r>
              <a:rPr lang="sv-FI" sz="2800" dirty="0"/>
              <a:t>8700 </a:t>
            </a:r>
            <a:r>
              <a:rPr lang="sv-FI" sz="2800" dirty="0" smtClean="0"/>
              <a:t>	+ </a:t>
            </a:r>
            <a:r>
              <a:rPr lang="sv-FI" sz="2800" dirty="0"/>
              <a:t>~1400 </a:t>
            </a:r>
            <a:r>
              <a:rPr lang="sv-FI" sz="2800" dirty="0" smtClean="0"/>
              <a:t>	+ </a:t>
            </a:r>
            <a:r>
              <a:rPr lang="sv-FI" sz="2800" dirty="0"/>
              <a:t>~2200</a:t>
            </a:r>
          </a:p>
          <a:p>
            <a:pPr lvl="1" fontAlgn="ctr"/>
            <a:r>
              <a:rPr lang="sv-FI" sz="2800" dirty="0">
                <a:hlinkClick r:id="rId10"/>
              </a:rPr>
              <a:t>Uleåborgs universitet</a:t>
            </a:r>
            <a:r>
              <a:rPr lang="sv-FI" sz="2800" dirty="0"/>
              <a:t>  </a:t>
            </a:r>
            <a:r>
              <a:rPr lang="sv-FI" sz="2800" dirty="0" smtClean="0"/>
              <a:t>			~15000</a:t>
            </a:r>
            <a:r>
              <a:rPr lang="sv-FI" sz="2800" dirty="0"/>
              <a:t> (tot.)</a:t>
            </a:r>
            <a:r>
              <a:rPr lang="sv-FI" sz="2800" dirty="0" smtClean="0"/>
              <a:t> 		+ </a:t>
            </a:r>
            <a:r>
              <a:rPr lang="sv-FI" sz="2800" dirty="0"/>
              <a:t>~3000</a:t>
            </a:r>
          </a:p>
          <a:p>
            <a:pPr lvl="1" fontAlgn="ctr"/>
            <a:r>
              <a:rPr lang="sv-FI" sz="2800" dirty="0">
                <a:hlinkClick r:id="rId11"/>
              </a:rPr>
              <a:t>Vasa universitet</a:t>
            </a:r>
            <a:r>
              <a:rPr lang="sv-FI" sz="2800" dirty="0"/>
              <a:t> </a:t>
            </a:r>
            <a:r>
              <a:rPr lang="sv-FI" sz="2800" dirty="0" smtClean="0"/>
              <a:t>				~</a:t>
            </a:r>
            <a:r>
              <a:rPr lang="sv-FI" sz="2800" dirty="0"/>
              <a:t>5000 </a:t>
            </a:r>
            <a:r>
              <a:rPr lang="sv-FI" sz="2800" dirty="0" smtClean="0"/>
              <a:t>	+ </a:t>
            </a:r>
            <a:r>
              <a:rPr lang="sv-FI" sz="2800" dirty="0"/>
              <a:t>~370 </a:t>
            </a:r>
            <a:r>
              <a:rPr lang="sv-FI" sz="2800" dirty="0" smtClean="0"/>
              <a:t>		+ </a:t>
            </a:r>
            <a:r>
              <a:rPr lang="sv-FI" sz="2800" dirty="0"/>
              <a:t>~500</a:t>
            </a:r>
          </a:p>
          <a:p>
            <a:pPr lvl="1" fontAlgn="ctr"/>
            <a:r>
              <a:rPr lang="sv-FI" sz="2800" dirty="0">
                <a:hlinkClick r:id="rId12"/>
              </a:rPr>
              <a:t>Villmanstrands tekniska universitet</a:t>
            </a:r>
            <a:r>
              <a:rPr lang="sv-FI" sz="2800" dirty="0"/>
              <a:t>  </a:t>
            </a:r>
            <a:r>
              <a:rPr lang="sv-FI" sz="2800" dirty="0" smtClean="0"/>
              <a:t>	~</a:t>
            </a:r>
            <a:r>
              <a:rPr lang="sv-FI" sz="2800" dirty="0"/>
              <a:t>4800 </a:t>
            </a:r>
            <a:r>
              <a:rPr lang="sv-FI" sz="2800" dirty="0" smtClean="0"/>
              <a:t>(tot.)		+ </a:t>
            </a:r>
            <a:r>
              <a:rPr lang="sv-FI" sz="2800" dirty="0"/>
              <a:t>~950</a:t>
            </a:r>
          </a:p>
          <a:p>
            <a:pPr lvl="1" fontAlgn="ctr"/>
            <a:r>
              <a:rPr lang="sv-FI" sz="2800" dirty="0">
                <a:hlinkClick r:id="rId13"/>
              </a:rPr>
              <a:t>Åbo Akademi</a:t>
            </a:r>
            <a:r>
              <a:rPr lang="sv-FI" sz="2800" dirty="0"/>
              <a:t> </a:t>
            </a:r>
            <a:r>
              <a:rPr lang="sv-FI" sz="2800" dirty="0" smtClean="0"/>
              <a:t>				~</a:t>
            </a:r>
            <a:r>
              <a:rPr lang="sv-FI" sz="2800" dirty="0"/>
              <a:t>5600 </a:t>
            </a:r>
            <a:r>
              <a:rPr lang="sv-FI" sz="2800" dirty="0" smtClean="0"/>
              <a:t>	+ </a:t>
            </a:r>
            <a:r>
              <a:rPr lang="sv-FI" sz="2800" dirty="0"/>
              <a:t>~800 </a:t>
            </a:r>
            <a:r>
              <a:rPr lang="sv-FI" sz="2800" dirty="0" smtClean="0"/>
              <a:t>		+ </a:t>
            </a:r>
            <a:r>
              <a:rPr lang="sv-FI" sz="2800" dirty="0"/>
              <a:t>~1300</a:t>
            </a:r>
          </a:p>
          <a:p>
            <a:pPr lvl="1" fontAlgn="ctr"/>
            <a:r>
              <a:rPr lang="sv-FI" sz="2800" dirty="0">
                <a:hlinkClick r:id="rId14"/>
              </a:rPr>
              <a:t>Åbo universitet</a:t>
            </a:r>
            <a:r>
              <a:rPr lang="sv-FI" sz="2800" dirty="0"/>
              <a:t> </a:t>
            </a:r>
            <a:r>
              <a:rPr lang="sv-FI" sz="2800" dirty="0" smtClean="0"/>
              <a:t>				~</a:t>
            </a:r>
            <a:r>
              <a:rPr lang="sv-FI" sz="2800" dirty="0"/>
              <a:t>14000 </a:t>
            </a:r>
            <a:r>
              <a:rPr lang="sv-FI" sz="2800" dirty="0" smtClean="0"/>
              <a:t>	+ </a:t>
            </a:r>
            <a:r>
              <a:rPr lang="sv-FI" sz="2800" dirty="0"/>
              <a:t>~1900 </a:t>
            </a:r>
            <a:r>
              <a:rPr lang="sv-FI" sz="2800" dirty="0" smtClean="0"/>
              <a:t>	+ </a:t>
            </a:r>
            <a:r>
              <a:rPr lang="sv-FI" sz="2800" dirty="0"/>
              <a:t>~3400</a:t>
            </a:r>
          </a:p>
          <a:p>
            <a:pPr lvl="1" fontAlgn="ctr"/>
            <a:r>
              <a:rPr lang="sv-FI" sz="2800" dirty="0">
                <a:hlinkClick r:id="rId15"/>
              </a:rPr>
              <a:t>Östra Finlands universitet</a:t>
            </a:r>
            <a:r>
              <a:rPr lang="sv-FI" sz="2800" dirty="0"/>
              <a:t>  </a:t>
            </a:r>
            <a:r>
              <a:rPr lang="sv-FI" sz="2800" dirty="0" smtClean="0"/>
              <a:t>		~15000 </a:t>
            </a:r>
            <a:r>
              <a:rPr lang="sv-FI" sz="2800" dirty="0"/>
              <a:t>(tot.)</a:t>
            </a:r>
            <a:r>
              <a:rPr lang="sv-FI" sz="2800" dirty="0" smtClean="0"/>
              <a:t> 		+ </a:t>
            </a:r>
            <a:r>
              <a:rPr lang="sv-FI" sz="2800" dirty="0"/>
              <a:t>~</a:t>
            </a:r>
            <a:r>
              <a:rPr lang="sv-FI" sz="2800" dirty="0" smtClean="0"/>
              <a:t>2800</a:t>
            </a:r>
          </a:p>
          <a:p>
            <a:endParaRPr lang="sv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48264" y="6376243"/>
            <a:ext cx="1152128" cy="365125"/>
          </a:xfrm>
        </p:spPr>
        <p:txBody>
          <a:bodyPr/>
          <a:lstStyle/>
          <a:p>
            <a:fld id="{DE3B8D50-F259-CF41-89CD-E20D52E524F8}" type="datetime1">
              <a:rPr lang="fi-FI" smtClean="0"/>
              <a:t>22.10.2015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C1574-E473-A44A-BD59-FFBDAD6E53AC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Åbo Akademi | Domkyrkotorget 3 | 20500 Åbo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623085" y="5445224"/>
            <a:ext cx="230425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sz="1100" dirty="0" smtClean="0">
                <a:latin typeface="Palatino Linotype" panose="02040502050505030304" pitchFamily="18" charset="0"/>
              </a:rPr>
              <a:t>Därtill </a:t>
            </a:r>
            <a:r>
              <a:rPr lang="sv-FI" sz="1100" dirty="0">
                <a:latin typeface="Palatino Linotype" panose="02040502050505030304" pitchFamily="18" charset="0"/>
                <a:hlinkClick r:id="rId16"/>
              </a:rPr>
              <a:t>Försvarshögskolan</a:t>
            </a:r>
            <a:r>
              <a:rPr lang="sv-FI" sz="1100" dirty="0">
                <a:latin typeface="Palatino Linotype" panose="02040502050505030304" pitchFamily="18" charset="0"/>
              </a:rPr>
              <a:t> </a:t>
            </a:r>
            <a:r>
              <a:rPr lang="sv-FI" sz="1100" dirty="0" smtClean="0">
                <a:latin typeface="Palatino Linotype" panose="02040502050505030304" pitchFamily="18" charset="0"/>
              </a:rPr>
              <a:t>som är </a:t>
            </a:r>
            <a:r>
              <a:rPr lang="sv-FI" sz="1100" dirty="0">
                <a:latin typeface="Palatino Linotype" panose="02040502050505030304" pitchFamily="18" charset="0"/>
              </a:rPr>
              <a:t>underställd försvarsministeriet och ger högre militär utbildning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14130" y="4797152"/>
            <a:ext cx="6132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sz="1100" dirty="0" smtClean="0">
                <a:latin typeface="Palatino Linotype" panose="02040502050505030304" pitchFamily="18" charset="0"/>
                <a:hlinkClick r:id="rId17"/>
              </a:rPr>
              <a:t>Karta!</a:t>
            </a:r>
            <a:endParaRPr lang="sv-FI" sz="11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91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Bakgrunden för infosäkerhetsarbetet vid universiteten i </a:t>
            </a:r>
            <a:r>
              <a:rPr lang="sv-FI" dirty="0" smtClean="0"/>
              <a:t>Finland (1/2)</a:t>
            </a:r>
            <a:endParaRPr lang="sv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v-FI" sz="2700" dirty="0"/>
              <a:t>En UniCIRT-grupp redan "länge"</a:t>
            </a:r>
          </a:p>
          <a:p>
            <a:pPr lvl="1" fontAlgn="ctr"/>
            <a:r>
              <a:rPr lang="sv-FI" sz="2400" dirty="0" smtClean="0"/>
              <a:t>Arbetat fram genemsamma</a:t>
            </a:r>
          </a:p>
          <a:p>
            <a:pPr lvl="2" fontAlgn="ctr"/>
            <a:r>
              <a:rPr lang="sv-FI" sz="2000" dirty="0" smtClean="0"/>
              <a:t>Användarregler</a:t>
            </a:r>
            <a:endParaRPr lang="sv-FI" sz="2000" dirty="0"/>
          </a:p>
          <a:p>
            <a:pPr lvl="2" fontAlgn="ctr"/>
            <a:r>
              <a:rPr lang="sv-FI" sz="2000" dirty="0" smtClean="0"/>
              <a:t>Instruktioner</a:t>
            </a:r>
            <a:endParaRPr lang="sv-FI" sz="2000" dirty="0"/>
          </a:p>
          <a:p>
            <a:pPr marL="0" indent="0">
              <a:buNone/>
            </a:pPr>
            <a:r>
              <a:rPr lang="sv-FI" sz="2700" dirty="0"/>
              <a:t>FUCIO - Datacentralernas </a:t>
            </a:r>
            <a:r>
              <a:rPr lang="sv-FI" sz="2700" dirty="0" smtClean="0"/>
              <a:t>chefer, kan ge uppdrag! ;)</a:t>
            </a:r>
            <a:endParaRPr lang="sv-FI" sz="2700" dirty="0"/>
          </a:p>
          <a:p>
            <a:pPr marL="0" indent="0">
              <a:buNone/>
            </a:pPr>
            <a:r>
              <a:rPr lang="sv-FI" sz="2700" dirty="0"/>
              <a:t>Sec och sec-tv </a:t>
            </a:r>
            <a:r>
              <a:rPr lang="sv-FI" sz="2700" dirty="0" smtClean="0"/>
              <a:t>grupperna</a:t>
            </a:r>
          </a:p>
          <a:p>
            <a:pPr lvl="1"/>
            <a:r>
              <a:rPr lang="sv-FI" sz="2400" dirty="0" smtClean="0"/>
              <a:t>it-säkerhetsfolket </a:t>
            </a:r>
            <a:r>
              <a:rPr lang="sv-FI" sz="2400" dirty="0"/>
              <a:t>och </a:t>
            </a:r>
            <a:r>
              <a:rPr lang="sv-FI" sz="2400" dirty="0" smtClean="0"/>
              <a:t>informationssäkerhetscheferna</a:t>
            </a:r>
          </a:p>
          <a:p>
            <a:pPr lvl="2"/>
            <a:r>
              <a:rPr lang="sv-FI" sz="2000" dirty="0" smtClean="0"/>
              <a:t>Molnguide (fi/eng): </a:t>
            </a:r>
            <a:r>
              <a:rPr lang="sv-FI" sz="2000" dirty="0" smtClean="0">
                <a:hlinkClick r:id="rId2"/>
              </a:rPr>
              <a:t>http</a:t>
            </a:r>
            <a:r>
              <a:rPr lang="sv-FI" sz="2000" dirty="0">
                <a:hlinkClick r:id="rId2"/>
              </a:rPr>
              <a:t>://cloudguide.eduuni.fi</a:t>
            </a:r>
            <a:r>
              <a:rPr lang="sv-FI" sz="2000" dirty="0" smtClean="0">
                <a:hlinkClick r:id="rId2"/>
              </a:rPr>
              <a:t>/</a:t>
            </a:r>
            <a:endParaRPr lang="sv-FI" sz="2000" dirty="0" smtClean="0"/>
          </a:p>
          <a:p>
            <a:pPr lvl="2"/>
            <a:r>
              <a:rPr lang="sv-FI" sz="2000" dirty="0" smtClean="0"/>
              <a:t>Infosäkerhetsguider (fi/sv/eng): </a:t>
            </a:r>
            <a:r>
              <a:rPr lang="sv-FI" sz="2000" dirty="0">
                <a:hlinkClick r:id="rId3"/>
              </a:rPr>
              <a:t>http://www.fucio.fi/tietoturva</a:t>
            </a:r>
            <a:r>
              <a:rPr lang="sv-FI" sz="2000" dirty="0" smtClean="0">
                <a:hlinkClick r:id="rId3"/>
              </a:rPr>
              <a:t>/</a:t>
            </a:r>
            <a:endParaRPr lang="sv-FI" sz="2000" dirty="0"/>
          </a:p>
          <a:p>
            <a:pPr marL="0" indent="0">
              <a:buNone/>
            </a:pPr>
            <a:r>
              <a:rPr lang="sv-FI" sz="2700" dirty="0"/>
              <a:t>Långsam inkludering av också </a:t>
            </a:r>
            <a:r>
              <a:rPr lang="sv-FI" sz="2700" dirty="0" smtClean="0"/>
              <a:t>yrkeshögskolorna</a:t>
            </a:r>
            <a:endParaRPr lang="sv-FI" sz="27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48264" y="6376243"/>
            <a:ext cx="1152128" cy="365125"/>
          </a:xfrm>
        </p:spPr>
        <p:txBody>
          <a:bodyPr/>
          <a:lstStyle/>
          <a:p>
            <a:fld id="{DE3B8D50-F259-CF41-89CD-E20D52E524F8}" type="datetime1">
              <a:rPr lang="fi-FI" smtClean="0"/>
              <a:t>22.10.2015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C1574-E473-A44A-BD59-FFBDAD6E53AC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Åbo Akademi | Domkyrkotorget 3 | 20500 Åbo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91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bo_admin_sve_2014">
  <a:themeElements>
    <a:clrScheme name="Mukautettu 2">
      <a:dk1>
        <a:sysClr val="windowText" lastClr="000000"/>
      </a:dk1>
      <a:lt1>
        <a:sysClr val="window" lastClr="FFFFFF"/>
      </a:lt1>
      <a:dk2>
        <a:srgbClr val="9F0926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abo_admin_sve_2014</Template>
  <TotalTime>0</TotalTime>
  <Words>1508</Words>
  <Application>Microsoft Office PowerPoint</Application>
  <PresentationFormat>On-screen Show (4:3)</PresentationFormat>
  <Paragraphs>293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Palatino</vt:lpstr>
      <vt:lpstr>Palatino Linotype</vt:lpstr>
      <vt:lpstr>Wingdings</vt:lpstr>
      <vt:lpstr>abo_admin_sve_2014</vt:lpstr>
      <vt:lpstr>Infosäkerhetsarbetet vid de finska universiteten</vt:lpstr>
      <vt:lpstr>Same same… …but different</vt:lpstr>
      <vt:lpstr>Varifrån kommer jag </vt:lpstr>
      <vt:lpstr>Varför är jag här</vt:lpstr>
      <vt:lpstr>Vad händer nu? </vt:lpstr>
      <vt:lpstr>Nyckeltal ÅA(1/2)</vt:lpstr>
      <vt:lpstr>Nyckeltal ÅA (2/2)</vt:lpstr>
      <vt:lpstr>Universitetsfältet i Finland</vt:lpstr>
      <vt:lpstr>Bakgrunden för infosäkerhetsarbetet vid universiteten i Finland (1/2)</vt:lpstr>
      <vt:lpstr>Bakgrunden för infosäkerhetsarbetet vid universiteten i Finland (2/2)</vt:lpstr>
      <vt:lpstr>Vilken är (den legislativa) bakgrunden för info-säkerhetsarbetet i Finland</vt:lpstr>
      <vt:lpstr>Lagmässiga utmaningar (1/4)</vt:lpstr>
      <vt:lpstr>Lagmässiga utmaningar (2/4)</vt:lpstr>
      <vt:lpstr>Lagmässiga utmaningar (3/4)</vt:lpstr>
      <vt:lpstr>Lagmässiga utmaningar (4/4)</vt:lpstr>
      <vt:lpstr>Intermezzo på begäran: Upphandlingslagen och Hansel</vt:lpstr>
      <vt:lpstr>Vad gör universiteten? (1/4)</vt:lpstr>
      <vt:lpstr>Vad gör universiteten? (2/4)</vt:lpstr>
      <vt:lpstr>Vad gör universiteten? (3/4)</vt:lpstr>
      <vt:lpstr>Vad gör universiteten? (4/4)</vt:lpstr>
      <vt:lpstr>Resultat och insikter/överenskommelser från de olika delmomenten (1/5)</vt:lpstr>
      <vt:lpstr>Resultat och insikter/överenskommelser från de olika delmomenten (2/5)</vt:lpstr>
      <vt:lpstr>Resultat och insikter/överenskommelser från de olika delmomenten (3/5)</vt:lpstr>
      <vt:lpstr>Resultat och insikter/överenskommelser från de olika delmomenten (4/5)</vt:lpstr>
      <vt:lpstr>Resultat och insikter/överenskommelser från de olika delmomenten (5/5)</vt:lpstr>
      <vt:lpstr>Utmaningar (1/2)</vt:lpstr>
      <vt:lpstr>Utmaningar (2/2)</vt:lpstr>
      <vt:lpstr>Tack!...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2015-10-22T06:42:37Z</dcterms:created>
  <dcterms:modified xsi:type="dcterms:W3CDTF">2015-10-22T07:06:36Z</dcterms:modified>
</cp:coreProperties>
</file>