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8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1200" y="1602000"/>
            <a:ext cx="7970400" cy="129600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63200" y="3214800"/>
            <a:ext cx="6904800" cy="1753200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45200" y="6245999"/>
            <a:ext cx="1306800" cy="475200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+mj-lt"/>
              </a:defRPr>
            </a:lvl1pPr>
          </a:lstStyle>
          <a:p>
            <a:fld id="{3F7F1F7E-B7DE-4813-8483-B75470505F64}" type="datetimeFigureOut">
              <a:rPr lang="sv-SE" smtClean="0"/>
              <a:pPr/>
              <a:t>2015-10-14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268000" y="6246000"/>
            <a:ext cx="5112000" cy="475200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524000" y="6246000"/>
            <a:ext cx="1162800" cy="475200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+mj-lt"/>
              </a:defRPr>
            </a:lvl1pPr>
          </a:lstStyle>
          <a:p>
            <a:fld id="{D71179CC-12DF-4212-B858-03EBF59C5F9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0696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7F1F7E-B7DE-4813-8483-B75470505F64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179CC-12DF-4212-B858-03EBF59C5F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31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00000" y="2484000"/>
            <a:ext cx="3744000" cy="35388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32040" y="2492896"/>
            <a:ext cx="3744000" cy="35388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7F1F7E-B7DE-4813-8483-B75470505F64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179CC-12DF-4212-B858-03EBF59C5F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857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7F1F7E-B7DE-4813-8483-B75470505F64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179CC-12DF-4212-B858-03EBF59C5F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927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7F1F7E-B7DE-4813-8483-B75470505F64}" type="datetimeFigureOut">
              <a:rPr lang="sv-SE" smtClean="0"/>
              <a:t>2015-10-14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1179CC-12DF-4212-B858-03EBF59C5F9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460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00000" y="1555200"/>
            <a:ext cx="7761600" cy="64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00000" y="2484000"/>
            <a:ext cx="7772400" cy="35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grpSp>
        <p:nvGrpSpPr>
          <p:cNvPr id="9" name="Grupp 8"/>
          <p:cNvGrpSpPr/>
          <p:nvPr/>
        </p:nvGrpSpPr>
        <p:grpSpPr>
          <a:xfrm>
            <a:off x="0" y="0"/>
            <a:ext cx="9144000" cy="1152525"/>
            <a:chOff x="0" y="0"/>
            <a:chExt cx="9144000" cy="1152525"/>
          </a:xfrm>
        </p:grpSpPr>
        <p:sp>
          <p:nvSpPr>
            <p:cNvPr id="7" name="Rectangle 14"/>
            <p:cNvSpPr>
              <a:spLocks noChangeArrowheads="1"/>
            </p:cNvSpPr>
            <p:nvPr userDrawn="1"/>
          </p:nvSpPr>
          <p:spPr bwMode="auto">
            <a:xfrm>
              <a:off x="0" y="0"/>
              <a:ext cx="9144000" cy="11525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pic>
          <p:nvPicPr>
            <p:cNvPr id="8" name="Picture 17" descr="MSB_logotyp_farg"/>
            <p:cNvPicPr>
              <a:picLocks noChangeAspect="1" noChangeArrowheads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750" y="250825"/>
              <a:ext cx="1622425" cy="7191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45200" y="6245999"/>
            <a:ext cx="1306800" cy="475200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+mj-lt"/>
              </a:defRPr>
            </a:lvl1pPr>
          </a:lstStyle>
          <a:p>
            <a:fld id="{3F7F1F7E-B7DE-4813-8483-B75470505F64}" type="datetimeFigureOut">
              <a:rPr lang="sv-SE" smtClean="0"/>
              <a:pPr/>
              <a:t>2015-10-14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268000" y="6246000"/>
            <a:ext cx="5112000" cy="475200"/>
          </a:xfrm>
          <a:prstGeom prst="rect">
            <a:avLst/>
          </a:prstGeom>
        </p:spPr>
        <p:txBody>
          <a:bodyPr/>
          <a:lstStyle>
            <a:lvl1pPr algn="ctr">
              <a:defRPr sz="1100"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524000" y="6246000"/>
            <a:ext cx="1162800" cy="475200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+mj-lt"/>
              </a:defRPr>
            </a:lvl1pPr>
          </a:lstStyle>
          <a:p>
            <a:fld id="{D71179CC-12DF-4212-B858-03EBF59C5F9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3" name="Grupp 12"/>
          <p:cNvGrpSpPr/>
          <p:nvPr/>
        </p:nvGrpSpPr>
        <p:grpSpPr>
          <a:xfrm>
            <a:off x="0" y="0"/>
            <a:ext cx="9144000" cy="1152525"/>
            <a:chOff x="0" y="0"/>
            <a:chExt cx="9144000" cy="1152525"/>
          </a:xfrm>
        </p:grpSpPr>
        <p:sp>
          <p:nvSpPr>
            <p:cNvPr id="14" name="Rectangle 14"/>
            <p:cNvSpPr>
              <a:spLocks noChangeArrowheads="1"/>
            </p:cNvSpPr>
            <p:nvPr userDrawn="1"/>
          </p:nvSpPr>
          <p:spPr bwMode="auto">
            <a:xfrm>
              <a:off x="0" y="0"/>
              <a:ext cx="9144000" cy="11525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pic>
          <p:nvPicPr>
            <p:cNvPr id="15" name="Picture 17" descr="MSB_logotyp_farg"/>
            <p:cNvPicPr>
              <a:picLocks noChangeAspect="1" noChangeArrowheads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750" y="250825"/>
              <a:ext cx="1622425" cy="7191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9354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Helena.andersson@msb.s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95164">
            <a:off x="4113970" y="2169052"/>
            <a:ext cx="4988300" cy="6045047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9901" y="1124744"/>
            <a:ext cx="7970400" cy="1296000"/>
          </a:xfrm>
        </p:spPr>
        <p:txBody>
          <a:bodyPr/>
          <a:lstStyle/>
          <a:p>
            <a:r>
              <a:rPr lang="sv-SE" dirty="0" smtClean="0"/>
              <a:t>Nya föreskrifter på informationssäkerhetsområdet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55576" y="2903009"/>
            <a:ext cx="3816424" cy="2401272"/>
          </a:xfrm>
        </p:spPr>
        <p:txBody>
          <a:bodyPr>
            <a:normAutofit/>
          </a:bodyPr>
          <a:lstStyle/>
          <a:p>
            <a:r>
              <a:rPr lang="sv-SE" sz="2000" dirty="0" smtClean="0"/>
              <a:t>Aktuellt: Nya föreskrifter om statliga myndigheters informationssäkerhet och nya föreskrifter om obligatorisk it-incidentrapportering</a:t>
            </a:r>
            <a:endParaRPr lang="sv-SE" sz="2000" dirty="0"/>
          </a:p>
        </p:txBody>
      </p:sp>
      <p:sp>
        <p:nvSpPr>
          <p:cNvPr id="4" name="textruta 3"/>
          <p:cNvSpPr txBox="1"/>
          <p:nvPr/>
        </p:nvSpPr>
        <p:spPr>
          <a:xfrm>
            <a:off x="755576" y="5301208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SUSEC 2015-10-14</a:t>
            </a:r>
          </a:p>
          <a:p>
            <a:r>
              <a:rPr lang="sv-SE" sz="1600" dirty="0" smtClean="0"/>
              <a:t>Helena Andersson</a:t>
            </a:r>
          </a:p>
          <a:p>
            <a:r>
              <a:rPr lang="sv-SE" sz="1600" dirty="0" smtClean="0"/>
              <a:t>Myndigheten för samhällsskydd och beredskap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271857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5472608" cy="648000"/>
          </a:xfrm>
        </p:spPr>
        <p:txBody>
          <a:bodyPr/>
          <a:lstStyle/>
          <a:p>
            <a:r>
              <a:rPr lang="sv-SE" dirty="0" smtClean="0"/>
              <a:t>Närmare krav forts..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00000" y="980728"/>
            <a:ext cx="7772400" cy="587727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b="1" dirty="0"/>
              <a:t>10 § </a:t>
            </a:r>
            <a:r>
              <a:rPr lang="sv-SE" dirty="0"/>
              <a:t>I syfte att hantera hot och risker som rör informationssäkerheten </a:t>
            </a:r>
            <a:r>
              <a:rPr lang="sv-SE" dirty="0" smtClean="0"/>
              <a:t>i verksamheten </a:t>
            </a:r>
            <a:r>
              <a:rPr lang="sv-SE" dirty="0"/>
              <a:t>ska myndigheten med stöd av </a:t>
            </a:r>
            <a:r>
              <a:rPr lang="sv-SE" u="sng" dirty="0"/>
              <a:t>modeller</a:t>
            </a:r>
            <a:r>
              <a:rPr lang="sv-SE" dirty="0"/>
              <a:t> som </a:t>
            </a:r>
            <a:r>
              <a:rPr lang="sv-SE" dirty="0" smtClean="0"/>
              <a:t>myndigheten </a:t>
            </a:r>
            <a:r>
              <a:rPr lang="sv-SE" u="sng" dirty="0" smtClean="0"/>
              <a:t>beslutar</a:t>
            </a:r>
            <a:endParaRPr lang="sv-SE" u="sng" dirty="0"/>
          </a:p>
          <a:p>
            <a:pPr marL="0" indent="0">
              <a:buNone/>
            </a:pPr>
            <a:r>
              <a:rPr lang="sv-SE" dirty="0"/>
              <a:t>1. </a:t>
            </a:r>
            <a:r>
              <a:rPr lang="sv-SE" dirty="0">
                <a:solidFill>
                  <a:srgbClr val="FF0000"/>
                </a:solidFill>
              </a:rPr>
              <a:t>klassa information </a:t>
            </a:r>
            <a:r>
              <a:rPr lang="sv-SE" dirty="0"/>
              <a:t>med utgångspunkt i </a:t>
            </a:r>
            <a:r>
              <a:rPr lang="sv-SE" u="sng" dirty="0"/>
              <a:t>konfidentialitet</a:t>
            </a:r>
            <a:r>
              <a:rPr lang="sv-SE" dirty="0"/>
              <a:t>, </a:t>
            </a:r>
            <a:r>
              <a:rPr lang="sv-SE" u="sng" dirty="0"/>
              <a:t>riktighet</a:t>
            </a:r>
            <a:r>
              <a:rPr lang="sv-SE" dirty="0" smtClean="0"/>
              <a:t>, </a:t>
            </a:r>
            <a:r>
              <a:rPr lang="sv-SE" u="sng" dirty="0" smtClean="0"/>
              <a:t>tillgänglighet</a:t>
            </a:r>
            <a:r>
              <a:rPr lang="sv-SE" dirty="0" smtClean="0"/>
              <a:t> </a:t>
            </a:r>
            <a:r>
              <a:rPr lang="sv-SE" dirty="0"/>
              <a:t>och </a:t>
            </a:r>
            <a:r>
              <a:rPr lang="sv-SE" u="sng" dirty="0"/>
              <a:t>spårbarhet</a:t>
            </a:r>
            <a:r>
              <a:rPr lang="sv-SE" dirty="0"/>
              <a:t> i olika nivåer utifrån </a:t>
            </a:r>
            <a:r>
              <a:rPr lang="sv-SE" dirty="0" smtClean="0"/>
              <a:t>vilka konsekvenser </a:t>
            </a:r>
            <a:r>
              <a:rPr lang="sv-SE" dirty="0"/>
              <a:t>som kan uppstå av ett bristande skydd,</a:t>
            </a:r>
          </a:p>
          <a:p>
            <a:pPr marL="0" indent="0">
              <a:buNone/>
            </a:pPr>
            <a:r>
              <a:rPr lang="sv-SE" dirty="0"/>
              <a:t>2. identifiera, analysera och bedöma </a:t>
            </a:r>
            <a:r>
              <a:rPr lang="sv-SE" dirty="0">
                <a:solidFill>
                  <a:srgbClr val="FF0000"/>
                </a:solidFill>
              </a:rPr>
              <a:t>hot och risker </a:t>
            </a:r>
            <a:r>
              <a:rPr lang="sv-SE" dirty="0"/>
              <a:t>för </a:t>
            </a:r>
            <a:r>
              <a:rPr lang="sv-SE" dirty="0" smtClean="0"/>
              <a:t>verksamhetens information</a:t>
            </a:r>
            <a:r>
              <a:rPr lang="sv-SE" dirty="0"/>
              <a:t>, system och tjänster,</a:t>
            </a:r>
          </a:p>
          <a:p>
            <a:pPr marL="0" indent="0">
              <a:buNone/>
            </a:pPr>
            <a:r>
              <a:rPr lang="sv-SE" dirty="0"/>
              <a:t>3. utifrån informationsklassningens resultat </a:t>
            </a:r>
            <a:r>
              <a:rPr lang="sv-SE" dirty="0">
                <a:solidFill>
                  <a:srgbClr val="FF0000"/>
                </a:solidFill>
              </a:rPr>
              <a:t>identifiera och </a:t>
            </a:r>
            <a:r>
              <a:rPr lang="sv-SE" dirty="0" smtClean="0">
                <a:solidFill>
                  <a:srgbClr val="FF0000"/>
                </a:solidFill>
              </a:rPr>
              <a:t>införa åtgärder </a:t>
            </a:r>
            <a:r>
              <a:rPr lang="sv-SE" dirty="0"/>
              <a:t>(skyddsnivå) som motsvarar informationens krav på skydd,</a:t>
            </a:r>
          </a:p>
          <a:p>
            <a:pPr marL="0" indent="0">
              <a:buNone/>
            </a:pPr>
            <a:r>
              <a:rPr lang="sv-SE" dirty="0"/>
              <a:t>4. </a:t>
            </a:r>
            <a:r>
              <a:rPr lang="sv-SE" dirty="0">
                <a:solidFill>
                  <a:srgbClr val="FF0000"/>
                </a:solidFill>
              </a:rPr>
              <a:t>följa upp och utvärdera </a:t>
            </a:r>
            <a:r>
              <a:rPr lang="sv-SE" dirty="0"/>
              <a:t>införda åtgärder och gjorda bedömningar </a:t>
            </a:r>
            <a:r>
              <a:rPr lang="sv-SE" dirty="0" smtClean="0"/>
              <a:t>av hot </a:t>
            </a:r>
            <a:r>
              <a:rPr lang="sv-SE" dirty="0"/>
              <a:t>och risker,</a:t>
            </a:r>
          </a:p>
          <a:p>
            <a:pPr marL="0" indent="0">
              <a:buNone/>
            </a:pPr>
            <a:r>
              <a:rPr lang="sv-SE" dirty="0"/>
              <a:t>5. </a:t>
            </a:r>
            <a:r>
              <a:rPr lang="sv-SE" dirty="0">
                <a:solidFill>
                  <a:srgbClr val="FF0000"/>
                </a:solidFill>
              </a:rPr>
              <a:t>kontinuerligt utveckla skyddet </a:t>
            </a:r>
            <a:r>
              <a:rPr lang="sv-SE" dirty="0"/>
              <a:t>för att över tid </a:t>
            </a:r>
            <a:r>
              <a:rPr lang="sv-SE" dirty="0" smtClean="0"/>
              <a:t>upprätthålla informationens </a:t>
            </a:r>
            <a:r>
              <a:rPr lang="sv-SE" dirty="0"/>
              <a:t>behov av säkerhet, samt</a:t>
            </a:r>
          </a:p>
          <a:p>
            <a:pPr marL="0" indent="0">
              <a:buNone/>
            </a:pPr>
            <a:r>
              <a:rPr lang="sv-SE" dirty="0"/>
              <a:t>6. </a:t>
            </a:r>
            <a:r>
              <a:rPr lang="sv-SE" dirty="0">
                <a:solidFill>
                  <a:srgbClr val="FF0000"/>
                </a:solidFill>
              </a:rPr>
              <a:t>fortlöpande dokumentera </a:t>
            </a:r>
            <a:r>
              <a:rPr lang="sv-SE" dirty="0"/>
              <a:t>genomförda åtgärder enligt denna paragraf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Av de beslutade modellerna ska det bland annat framgå vid </a:t>
            </a:r>
            <a:r>
              <a:rPr lang="sv-SE" u="sng" dirty="0"/>
              <a:t>vilka </a:t>
            </a:r>
            <a:r>
              <a:rPr lang="sv-SE" u="sng" dirty="0" smtClean="0"/>
              <a:t>tidpunkter </a:t>
            </a:r>
            <a:r>
              <a:rPr lang="sv-SE" dirty="0" smtClean="0"/>
              <a:t>och </a:t>
            </a:r>
            <a:r>
              <a:rPr lang="sv-SE" u="sng" dirty="0"/>
              <a:t>i vilka situationer </a:t>
            </a:r>
            <a:r>
              <a:rPr lang="sv-SE" dirty="0"/>
              <a:t>som myndigheten genomför </a:t>
            </a:r>
            <a:r>
              <a:rPr lang="sv-SE" dirty="0" smtClean="0"/>
              <a:t>informationsklassning och </a:t>
            </a:r>
            <a:r>
              <a:rPr lang="sv-SE" dirty="0"/>
              <a:t>analys av hot och risker samt </a:t>
            </a:r>
            <a:r>
              <a:rPr lang="sv-SE" u="sng" dirty="0"/>
              <a:t>vem som ansvarar</a:t>
            </a:r>
            <a:r>
              <a:rPr lang="sv-SE" dirty="0"/>
              <a:t> för åtgärderna. </a:t>
            </a:r>
            <a:r>
              <a:rPr lang="sv-SE" dirty="0" smtClean="0"/>
              <a:t>De beslutade </a:t>
            </a:r>
            <a:r>
              <a:rPr lang="sv-SE" dirty="0"/>
              <a:t>modellerna ska vara kända av de som berörs i organisationen.</a:t>
            </a:r>
          </a:p>
        </p:txBody>
      </p:sp>
    </p:spTree>
    <p:extLst>
      <p:ext uri="{BB962C8B-B14F-4D97-AF65-F5344CB8AC3E}">
        <p14:creationId xmlns:p14="http://schemas.microsoft.com/office/powerpoint/2010/main" val="129943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Allmänna råd till kraven på hot och riskhantering – bör…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Standardiserade skyddsnivåer kopplade till informationsklassningsmodellen</a:t>
            </a:r>
          </a:p>
          <a:p>
            <a:r>
              <a:rPr lang="sv-SE" dirty="0" smtClean="0"/>
              <a:t>Upphandling och utveckling av e-tjänster</a:t>
            </a:r>
          </a:p>
          <a:p>
            <a:r>
              <a:rPr lang="sv-SE" dirty="0" smtClean="0"/>
              <a:t>Intern granskning kompletteras med oberoende extern granskning</a:t>
            </a:r>
          </a:p>
          <a:p>
            <a:r>
              <a:rPr lang="sv-SE" dirty="0" smtClean="0"/>
              <a:t>Sammanställ dokumentation om klassning, riskanalyser och andra bedömningar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158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7761600" cy="6480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Särskilt om incidenthantering och kontinuitetshantering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00000" y="1844824"/>
            <a:ext cx="7772400" cy="4177976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Rutiner för att </a:t>
            </a:r>
            <a:r>
              <a:rPr lang="sv-SE" dirty="0"/>
              <a:t>identifiera, rapportera, bedöma</a:t>
            </a:r>
            <a:r>
              <a:rPr lang="sv-SE" dirty="0" smtClean="0"/>
              <a:t>, hantera </a:t>
            </a:r>
            <a:r>
              <a:rPr lang="sv-SE" dirty="0"/>
              <a:t>och dokumentera </a:t>
            </a:r>
            <a:r>
              <a:rPr lang="sv-SE" u="sng" dirty="0" smtClean="0"/>
              <a:t>informationssäkerhetsincidenter</a:t>
            </a:r>
            <a:r>
              <a:rPr lang="sv-SE" dirty="0" smtClean="0"/>
              <a:t>. Process för lärande.</a:t>
            </a:r>
          </a:p>
          <a:p>
            <a:r>
              <a:rPr lang="sv-SE" sz="2200" dirty="0"/>
              <a:t>AR:  Rutiner ska mildra effekter av, säkra elektronisk bevisning om, och förhindra upprepande av incident, samt för att underlätta återgång till normal drift. Rapportering av </a:t>
            </a:r>
            <a:r>
              <a:rPr lang="sv-SE" sz="2200" dirty="0" err="1"/>
              <a:t>it-incidenter</a:t>
            </a:r>
            <a:r>
              <a:rPr lang="sv-SE" sz="2200" dirty="0"/>
              <a:t> till informationssäkerhetssamordnaren</a:t>
            </a:r>
            <a:r>
              <a:rPr lang="sv-SE" sz="2200" dirty="0" smtClean="0"/>
              <a:t>.</a:t>
            </a:r>
          </a:p>
          <a:p>
            <a:pPr marL="0" indent="0">
              <a:buNone/>
            </a:pPr>
            <a:endParaRPr lang="sv-SE" sz="2200" dirty="0"/>
          </a:p>
          <a:p>
            <a:r>
              <a:rPr lang="sv-SE" dirty="0" smtClean="0"/>
              <a:t>Processer för </a:t>
            </a:r>
            <a:r>
              <a:rPr lang="sv-SE" u="sng" dirty="0" smtClean="0"/>
              <a:t>kontinuitetshantering</a:t>
            </a:r>
            <a:r>
              <a:rPr lang="sv-SE" dirty="0" smtClean="0"/>
              <a:t>. Hur upprätthålls verksamhetens informationshantering vid större störningar och avbrott.</a:t>
            </a:r>
          </a:p>
          <a:p>
            <a:r>
              <a:rPr lang="sv-SE" sz="2200" dirty="0"/>
              <a:t>AR: Processer för säkra nivå av kontinuitet, fastställa krisorganisation, återgång till normal verksamhet. Följ upp och utvärdera i samband med övningar, större organisationsförändringar och förändrade verksamhetskrav.</a:t>
            </a:r>
          </a:p>
        </p:txBody>
      </p:sp>
    </p:spTree>
    <p:extLst>
      <p:ext uri="{BB962C8B-B14F-4D97-AF65-F5344CB8AC3E}">
        <p14:creationId xmlns:p14="http://schemas.microsoft.com/office/powerpoint/2010/main" val="304316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61600" cy="6480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Nya föreskrifter om obligatorisk it-incidentrapportering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00000" y="1916832"/>
            <a:ext cx="7772400" cy="4608512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Regeringen har aviserat obligatorisk it-incidentrapportering. Arbetar med förordningsändring.</a:t>
            </a:r>
          </a:p>
          <a:p>
            <a:r>
              <a:rPr lang="sv-SE" i="1" dirty="0" err="1"/>
              <a:t>it-incidenter</a:t>
            </a:r>
            <a:r>
              <a:rPr lang="sv-SE" i="1" dirty="0"/>
              <a:t> som allvarligt kan påverka säkerheten i den informationshantering som myndigheten ansvarar för eller i tjänster som myndigheten levererar till en annan organisation</a:t>
            </a:r>
            <a:endParaRPr lang="sv-SE" i="1" dirty="0" smtClean="0"/>
          </a:p>
          <a:p>
            <a:r>
              <a:rPr lang="sv-SE" dirty="0" smtClean="0"/>
              <a:t>Föreskrifter remiss inom kort…</a:t>
            </a:r>
          </a:p>
          <a:p>
            <a:pPr lvl="1"/>
            <a:r>
              <a:rPr lang="sv-SE" dirty="0" smtClean="0"/>
              <a:t>Klargör vad som ska rapporteras, hur ska det rapporteras, när ska det rapporteras (24 timmar) och hur ska externa leverantörer av </a:t>
            </a:r>
            <a:r>
              <a:rPr lang="sv-SE" dirty="0" err="1" smtClean="0"/>
              <a:t>it-tjänster</a:t>
            </a:r>
            <a:r>
              <a:rPr lang="sv-SE" dirty="0" smtClean="0"/>
              <a:t> hanteras. Polisanmälda incidenter.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445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helan\Pictures\framsida rappo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12058">
            <a:off x="6456174" y="1844993"/>
            <a:ext cx="3406693" cy="493983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1196752"/>
            <a:ext cx="7761600" cy="1006448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Några nedslag i enkätundersökningen ur ett </a:t>
            </a:r>
            <a:r>
              <a:rPr lang="sv-SE" dirty="0" err="1" smtClean="0"/>
              <a:t>högskole</a:t>
            </a:r>
            <a:r>
              <a:rPr lang="sv-SE" dirty="0" smtClean="0"/>
              <a:t>/universitetsperspektiv (siffror i parantes)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00000" y="2484000"/>
            <a:ext cx="5544208" cy="3753312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Informationssäkerhetspolicy 84 % (82%)kontroll av efterlevnad 26% (27%)</a:t>
            </a:r>
          </a:p>
          <a:p>
            <a:r>
              <a:rPr lang="sv-SE" dirty="0" smtClean="0"/>
              <a:t>Utsett någon att leda och samordna 74% (72%), rapportera till ledning 81 % (80%), brist kompetens, resurser eller mandat 38 % (38%)</a:t>
            </a:r>
          </a:p>
          <a:p>
            <a:r>
              <a:rPr lang="sv-SE" dirty="0" smtClean="0"/>
              <a:t>Informationsklassningsmodell 67 % (64%), oklart ansvar 41 % (44%), oklar tidpunkt 59 % (62%)</a:t>
            </a:r>
          </a:p>
        </p:txBody>
      </p:sp>
    </p:spTree>
    <p:extLst>
      <p:ext uri="{BB962C8B-B14F-4D97-AF65-F5344CB8AC3E}">
        <p14:creationId xmlns:p14="http://schemas.microsoft.com/office/powerpoint/2010/main" val="226443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Några nedslag forts..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Riskanalysmetod  78 % (76%), saknar regler om vad och när 42 % (42%), oklart ansvar för att initiera 35%(37%)</a:t>
            </a:r>
          </a:p>
          <a:p>
            <a:r>
              <a:rPr lang="sv-SE" dirty="0" smtClean="0"/>
              <a:t>Saknar kontinuitetsplan 65% (65%), använder inte riskanalys som stöd vid kontinuitetsplanering 59% (60%)</a:t>
            </a:r>
          </a:p>
          <a:p>
            <a:r>
              <a:rPr lang="sv-SE" dirty="0" smtClean="0"/>
              <a:t>Ledningen håller sig informerade 45% (44%), ingen/mycket begränsad utvärdering av informationssäkerhetsarbetet 37 % (39%)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447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99592" y="1268760"/>
            <a:ext cx="7761600" cy="64800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71600" y="2780928"/>
            <a:ext cx="7772400" cy="353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dirty="0" smtClean="0"/>
              <a:t>Tack!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2000" dirty="0" smtClean="0"/>
              <a:t>Kontakt: </a:t>
            </a:r>
          </a:p>
          <a:p>
            <a:pPr marL="0" indent="0">
              <a:buNone/>
            </a:pPr>
            <a:r>
              <a:rPr lang="sv-SE" sz="2000" dirty="0" smtClean="0"/>
              <a:t>Helena Andersson</a:t>
            </a:r>
          </a:p>
          <a:p>
            <a:pPr marL="0" indent="0">
              <a:buNone/>
            </a:pPr>
            <a:r>
              <a:rPr lang="sv-SE" sz="2000" dirty="0" smtClean="0">
                <a:hlinkClick r:id="rId2"/>
              </a:rPr>
              <a:t>Helena.andersson@msb.se</a:t>
            </a:r>
            <a:endParaRPr lang="sv-SE" sz="2000" dirty="0" smtClean="0"/>
          </a:p>
          <a:p>
            <a:pPr marL="0" indent="0">
              <a:buNone/>
            </a:pPr>
            <a:r>
              <a:rPr lang="sv-SE" sz="2000" dirty="0" smtClean="0"/>
              <a:t>073-0261133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85752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Bakgrund och projektidé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00000" y="2348880"/>
            <a:ext cx="7772400" cy="3673920"/>
          </a:xfrm>
        </p:spPr>
        <p:txBody>
          <a:bodyPr>
            <a:normAutofit/>
          </a:bodyPr>
          <a:lstStyle/>
          <a:p>
            <a:r>
              <a:rPr lang="sv-SE" dirty="0" smtClean="0"/>
              <a:t>Nya versioner av standarderna</a:t>
            </a:r>
          </a:p>
          <a:p>
            <a:r>
              <a:rPr lang="sv-SE" dirty="0" smtClean="0"/>
              <a:t>Enkätundersökningen visar på brister</a:t>
            </a:r>
          </a:p>
          <a:p>
            <a:r>
              <a:rPr lang="sv-SE" dirty="0" smtClean="0"/>
              <a:t>Riksrevisionen pekar på brister och vill att MSB agerar</a:t>
            </a:r>
          </a:p>
          <a:p>
            <a:r>
              <a:rPr lang="sv-SE" dirty="0" smtClean="0"/>
              <a:t>Delvis förändrade villkor/miljö för informationshantering sedan 2008</a:t>
            </a:r>
          </a:p>
          <a:p>
            <a:r>
              <a:rPr lang="sv-SE" dirty="0" smtClean="0"/>
              <a:t>Utkontraktering och gemensamma tjänster</a:t>
            </a:r>
          </a:p>
          <a:p>
            <a:r>
              <a:rPr lang="sv-SE" dirty="0" smtClean="0"/>
              <a:t>Föreskrifterna ska vara ett praktiskt stöd</a:t>
            </a:r>
          </a:p>
        </p:txBody>
      </p:sp>
    </p:spTree>
    <p:extLst>
      <p:ext uri="{BB962C8B-B14F-4D97-AF65-F5344CB8AC3E}">
        <p14:creationId xmlns:p14="http://schemas.microsoft.com/office/powerpoint/2010/main" val="372177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600" y="1196752"/>
            <a:ext cx="7761600" cy="648000"/>
          </a:xfrm>
        </p:spPr>
        <p:txBody>
          <a:bodyPr/>
          <a:lstStyle/>
          <a:p>
            <a:r>
              <a:rPr lang="sv-SE" dirty="0" smtClean="0"/>
              <a:t>Tidplan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00000" y="1916832"/>
            <a:ext cx="7772400" cy="4392488"/>
          </a:xfrm>
        </p:spPr>
        <p:txBody>
          <a:bodyPr>
            <a:normAutofit fontScale="92500" lnSpcReduction="10000"/>
          </a:bodyPr>
          <a:lstStyle/>
          <a:p>
            <a:r>
              <a:rPr lang="sv-SE" dirty="0" smtClean="0"/>
              <a:t>13 januari 2015: Projektstart</a:t>
            </a:r>
          </a:p>
          <a:p>
            <a:r>
              <a:rPr lang="sv-SE" dirty="0" smtClean="0"/>
              <a:t>Januari – februari: Analysunderlag (ändring i standarder, konsekvenser av brister m </a:t>
            </a:r>
            <a:r>
              <a:rPr lang="sv-SE" dirty="0" err="1" smtClean="0"/>
              <a:t>fl</a:t>
            </a:r>
            <a:r>
              <a:rPr lang="sv-SE" dirty="0" smtClean="0"/>
              <a:t>)</a:t>
            </a:r>
          </a:p>
          <a:p>
            <a:r>
              <a:rPr lang="sv-SE" dirty="0" smtClean="0"/>
              <a:t>Mars: genomförande av djupintervjuer (ca 10 </a:t>
            </a:r>
            <a:r>
              <a:rPr lang="sv-SE" dirty="0" err="1" smtClean="0"/>
              <a:t>st</a:t>
            </a:r>
            <a:r>
              <a:rPr lang="sv-SE" dirty="0" smtClean="0"/>
              <a:t>), analys av revisionsrapporter (ca 50 </a:t>
            </a:r>
            <a:r>
              <a:rPr lang="sv-SE" dirty="0" err="1" smtClean="0"/>
              <a:t>st</a:t>
            </a:r>
            <a:r>
              <a:rPr lang="sv-SE" dirty="0" smtClean="0"/>
              <a:t>)</a:t>
            </a:r>
          </a:p>
          <a:p>
            <a:r>
              <a:rPr lang="sv-SE" dirty="0" smtClean="0"/>
              <a:t>April: Analysunderlag sammanställt, utkast framtaget</a:t>
            </a:r>
          </a:p>
          <a:p>
            <a:r>
              <a:rPr lang="sv-SE" dirty="0" smtClean="0"/>
              <a:t>Maj: remissförslag tas fram</a:t>
            </a:r>
          </a:p>
          <a:p>
            <a:r>
              <a:rPr lang="sv-SE" dirty="0" smtClean="0"/>
              <a:t>Juni – oktober: extern remiss</a:t>
            </a:r>
          </a:p>
          <a:p>
            <a:r>
              <a:rPr lang="sv-SE" dirty="0" smtClean="0"/>
              <a:t>Oktober – december: analys remissvar och arbete med slutförslag</a:t>
            </a:r>
          </a:p>
          <a:p>
            <a:r>
              <a:rPr lang="sv-SE" dirty="0" smtClean="0"/>
              <a:t>Förslag 1 februari 2016: Ikraftträdande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446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Underlag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Enkätundersökningen som genomfördes 2014 – tydliggör brister</a:t>
            </a:r>
          </a:p>
          <a:p>
            <a:r>
              <a:rPr lang="sv-SE" dirty="0" smtClean="0"/>
              <a:t>Analys av konsekvenser av påvisade brister</a:t>
            </a:r>
          </a:p>
          <a:p>
            <a:r>
              <a:rPr lang="sv-SE" dirty="0" smtClean="0"/>
              <a:t>Analys av förändringarna i standarderna</a:t>
            </a:r>
          </a:p>
          <a:p>
            <a:r>
              <a:rPr lang="sv-SE" dirty="0" smtClean="0"/>
              <a:t>Analys av orsaker till bristerna (</a:t>
            </a:r>
            <a:r>
              <a:rPr lang="sv-SE" dirty="0" err="1" smtClean="0"/>
              <a:t>bl</a:t>
            </a:r>
            <a:r>
              <a:rPr lang="sv-SE" dirty="0" smtClean="0"/>
              <a:t> a revisionsrapporter, djupintervjuer) – kommer att bli en rapport</a:t>
            </a:r>
          </a:p>
          <a:p>
            <a:r>
              <a:rPr lang="sv-SE" dirty="0" smtClean="0"/>
              <a:t>Övrigt material (internt material, Riksrevisionen, NISU 2014)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996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Föreskrifternas upplägg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00000" y="2204864"/>
            <a:ext cx="7772400" cy="4032448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Tillämpningsområde (1 – 2 §§) </a:t>
            </a:r>
          </a:p>
          <a:p>
            <a:pPr lvl="1"/>
            <a:r>
              <a:rPr lang="sv-SE" sz="1800" dirty="0">
                <a:solidFill>
                  <a:srgbClr val="FF0000"/>
                </a:solidFill>
              </a:rPr>
              <a:t>a</a:t>
            </a:r>
            <a:r>
              <a:rPr lang="sv-SE" sz="1800" dirty="0" smtClean="0">
                <a:solidFill>
                  <a:srgbClr val="FF0000"/>
                </a:solidFill>
              </a:rPr>
              <a:t>dministreras av annan myndighet</a:t>
            </a:r>
            <a:endParaRPr lang="sv-SE" dirty="0" smtClean="0">
              <a:solidFill>
                <a:srgbClr val="FF0000"/>
              </a:solidFill>
            </a:endParaRPr>
          </a:p>
          <a:p>
            <a:r>
              <a:rPr lang="sv-SE" dirty="0" smtClean="0"/>
              <a:t>Begreppsförklaring (3 §) </a:t>
            </a:r>
          </a:p>
          <a:p>
            <a:pPr lvl="1"/>
            <a:r>
              <a:rPr lang="sv-SE" sz="1800" dirty="0" smtClean="0">
                <a:solidFill>
                  <a:srgbClr val="FF0000"/>
                </a:solidFill>
              </a:rPr>
              <a:t>informationssäkerhet</a:t>
            </a:r>
            <a:endParaRPr lang="sv-SE" dirty="0" smtClean="0">
              <a:solidFill>
                <a:srgbClr val="FF0000"/>
              </a:solidFill>
            </a:endParaRPr>
          </a:p>
          <a:p>
            <a:r>
              <a:rPr lang="sv-SE" dirty="0" smtClean="0"/>
              <a:t>Ledningssystem för informationssäkerhet (4 – 6 §§) </a:t>
            </a:r>
          </a:p>
          <a:p>
            <a:pPr lvl="1"/>
            <a:r>
              <a:rPr lang="sv-SE" sz="1800" dirty="0" smtClean="0">
                <a:solidFill>
                  <a:srgbClr val="FF0000"/>
                </a:solidFill>
              </a:rPr>
              <a:t>externa aktörer, systematiskt riskbaserat arbete, adekvata resurser, utifrån verksamhetens behov</a:t>
            </a:r>
            <a:endParaRPr lang="sv-SE" dirty="0" smtClean="0">
              <a:solidFill>
                <a:srgbClr val="FF0000"/>
              </a:solidFill>
            </a:endParaRPr>
          </a:p>
          <a:p>
            <a:r>
              <a:rPr lang="sv-SE" dirty="0" smtClean="0"/>
              <a:t>Närmare krav på myndigheternas informationssäkerhetsarbete (7 – 10 §§) </a:t>
            </a:r>
          </a:p>
          <a:p>
            <a:pPr lvl="1"/>
            <a:r>
              <a:rPr lang="sv-SE" sz="1900" dirty="0" smtClean="0">
                <a:solidFill>
                  <a:srgbClr val="FF0000"/>
                </a:solidFill>
              </a:rPr>
              <a:t>styrande dokument, kartlägga verksamhetsprocesser, god säkerhetskultur, övningar och utbildning, modeller för informationsklassning m m</a:t>
            </a:r>
          </a:p>
          <a:p>
            <a:r>
              <a:rPr lang="sv-SE" dirty="0" smtClean="0"/>
              <a:t>Särskilt om incidenthantering och kontinuitetshantering (11 §) </a:t>
            </a:r>
          </a:p>
          <a:p>
            <a:pPr lvl="1"/>
            <a:r>
              <a:rPr lang="sv-SE" sz="1900" dirty="0" smtClean="0">
                <a:solidFill>
                  <a:srgbClr val="FF0000"/>
                </a:solidFill>
              </a:rPr>
              <a:t>krav på rutiner och processer</a:t>
            </a:r>
            <a:endParaRPr lang="sv-SE" sz="1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08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61600" cy="6480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2 § Administreras av annan myndighet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4392488"/>
          </a:xfrm>
        </p:spPr>
        <p:txBody>
          <a:bodyPr>
            <a:normAutofit/>
          </a:bodyPr>
          <a:lstStyle/>
          <a:p>
            <a:r>
              <a:rPr lang="sv-SE" dirty="0" smtClean="0"/>
              <a:t>Informationshantering </a:t>
            </a:r>
            <a:r>
              <a:rPr lang="sv-SE" dirty="0"/>
              <a:t>eller informationssäkerhetsarbete </a:t>
            </a:r>
            <a:r>
              <a:rPr lang="sv-SE" dirty="0" smtClean="0"/>
              <a:t>helt eller </a:t>
            </a:r>
            <a:r>
              <a:rPr lang="sv-SE" dirty="0"/>
              <a:t>delvis administreras av en annan myndighet. </a:t>
            </a:r>
            <a:endParaRPr lang="sv-SE" dirty="0" smtClean="0"/>
          </a:p>
          <a:p>
            <a:r>
              <a:rPr lang="sv-SE" dirty="0" smtClean="0"/>
              <a:t>Ca 35 % av myndigheterna enligt enkäten</a:t>
            </a:r>
          </a:p>
          <a:p>
            <a:r>
              <a:rPr lang="sv-SE" dirty="0" smtClean="0"/>
              <a:t>Allmänt råd: Ansvaret påverkas inte av att någon annan administrerar, samarbetet behöver regleras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200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761600" cy="648000"/>
          </a:xfrm>
        </p:spPr>
        <p:txBody>
          <a:bodyPr/>
          <a:lstStyle/>
          <a:p>
            <a:r>
              <a:rPr lang="sv-SE" dirty="0" smtClean="0"/>
              <a:t>Begreppsförklaring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00000" y="1844824"/>
            <a:ext cx="7772400" cy="4177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Informationssäkerhet</a:t>
            </a:r>
          </a:p>
          <a:p>
            <a:r>
              <a:rPr lang="sv-SE" i="1" dirty="0"/>
              <a:t>Ett tillstånd som innebär skydd med </a:t>
            </a:r>
            <a:r>
              <a:rPr lang="sv-SE" i="1" dirty="0" smtClean="0"/>
              <a:t>avseende på </a:t>
            </a:r>
            <a:r>
              <a:rPr lang="sv-SE" i="1" dirty="0"/>
              <a:t>konfidentialitet, riktighet, tillgänglighet </a:t>
            </a:r>
            <a:r>
              <a:rPr lang="sv-SE" i="1" dirty="0" smtClean="0"/>
              <a:t>och spårbarhet </a:t>
            </a:r>
            <a:r>
              <a:rPr lang="sv-SE" i="1" dirty="0"/>
              <a:t>hos information</a:t>
            </a:r>
            <a:r>
              <a:rPr lang="sv-SE" i="1" dirty="0" smtClean="0"/>
              <a:t>.</a:t>
            </a:r>
          </a:p>
          <a:p>
            <a:endParaRPr lang="sv-SE" i="1" dirty="0"/>
          </a:p>
          <a:p>
            <a:r>
              <a:rPr lang="sv-SE" dirty="0" smtClean="0"/>
              <a:t>Allmänt råd: informationsklassning, informationsmängd, informationsägare, ledningssystem för informationssäkerhet, process, systemägare, skyddsnivåer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787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761600" cy="648000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Ledningssystem för informationssäkerhet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00000" y="1772816"/>
            <a:ext cx="7772400" cy="4536504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Förtydligande om att ansvaret  för informationen – även då hanteras av extern aktör eller när tjänster erbjuds (ny)</a:t>
            </a:r>
          </a:p>
          <a:p>
            <a:r>
              <a:rPr lang="sv-SE" dirty="0" smtClean="0"/>
              <a:t>Systematiskt riskbaserat arbete, adekvat resurstilldelning och löpande information lämnas till ledningen (delvis ny, delvis lite mildare)</a:t>
            </a:r>
          </a:p>
          <a:p>
            <a:r>
              <a:rPr lang="sv-SE" dirty="0" smtClean="0"/>
              <a:t>Krav på ledningssystemet i stort; utforma enligt verksamhetens behov, det ska utvärderas och utvecklas, tydliggöra ansvar hos ledning och andra, precisera och tilldela befogenheter – särskilt för den som ska leda och samordna arbetet. (delvis ny, delvis omskriven)</a:t>
            </a:r>
          </a:p>
          <a:p>
            <a:endParaRPr lang="sv-SE" dirty="0" smtClean="0"/>
          </a:p>
          <a:p>
            <a:r>
              <a:rPr lang="sv-SE" dirty="0" smtClean="0"/>
              <a:t>AR: hänvisar till standarder </a:t>
            </a:r>
          </a:p>
        </p:txBody>
      </p:sp>
    </p:spTree>
    <p:extLst>
      <p:ext uri="{BB962C8B-B14F-4D97-AF65-F5344CB8AC3E}">
        <p14:creationId xmlns:p14="http://schemas.microsoft.com/office/powerpoint/2010/main" val="119017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761600" cy="792088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Närmare krav på myndigheternas informationssäkerhetsarbete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00000" y="1988840"/>
            <a:ext cx="7772400" cy="4680520"/>
          </a:xfrm>
        </p:spPr>
        <p:txBody>
          <a:bodyPr>
            <a:normAutofit fontScale="92500"/>
          </a:bodyPr>
          <a:lstStyle/>
          <a:p>
            <a:r>
              <a:rPr lang="sv-SE" dirty="0" smtClean="0"/>
              <a:t>Styrande dokument (ingen ändring)</a:t>
            </a:r>
          </a:p>
          <a:p>
            <a:r>
              <a:rPr lang="sv-SE" sz="2200" dirty="0" smtClean="0"/>
              <a:t>AR: krav på enhetlig tid</a:t>
            </a:r>
          </a:p>
          <a:p>
            <a:r>
              <a:rPr lang="sv-SE" dirty="0" smtClean="0"/>
              <a:t>För kravidentifiering - Kartlägga sina verksamhetsprocesser och utse informationsägare (ny)</a:t>
            </a:r>
          </a:p>
          <a:p>
            <a:r>
              <a:rPr lang="sv-SE" sz="2200" dirty="0" smtClean="0"/>
              <a:t>AR: anpassa till vad som krävs för att identifiera interna krav på säkerhet</a:t>
            </a:r>
          </a:p>
          <a:p>
            <a:r>
              <a:rPr lang="sv-SE" dirty="0" smtClean="0"/>
              <a:t>Eftersträva god säkerhetskultur: krav på information, regelbundet, minst vartannat år, genomföra utbildningar och övningar (ny)</a:t>
            </a:r>
          </a:p>
          <a:p>
            <a:r>
              <a:rPr lang="sv-SE" sz="2200" dirty="0" smtClean="0"/>
              <a:t>AR: Bör ha rutiner för utbildning, kompetensförsörjningsplan, ställ krav på externa parter, utvärdera övningar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935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ll MSB">
  <a:themeElements>
    <a:clrScheme name="MSB">
      <a:dk1>
        <a:sysClr val="windowText" lastClr="000000"/>
      </a:dk1>
      <a:lt1>
        <a:sysClr val="window" lastClr="FFFFFF"/>
      </a:lt1>
      <a:dk2>
        <a:srgbClr val="847C75"/>
      </a:dk2>
      <a:lt2>
        <a:srgbClr val="CFC9C0"/>
      </a:lt2>
      <a:accent1>
        <a:srgbClr val="00688B"/>
      </a:accent1>
      <a:accent2>
        <a:srgbClr val="879EAE"/>
      </a:accent2>
      <a:accent3>
        <a:srgbClr val="AF9C12"/>
      </a:accent3>
      <a:accent4>
        <a:srgbClr val="DFCB00"/>
      </a:accent4>
      <a:accent5>
        <a:srgbClr val="CD5A13"/>
      </a:accent5>
      <a:accent6>
        <a:srgbClr val="EF8200"/>
      </a:accent6>
      <a:hlink>
        <a:srgbClr val="0000FF"/>
      </a:hlink>
      <a:folHlink>
        <a:srgbClr val="800080"/>
      </a:folHlink>
    </a:clrScheme>
    <a:fontScheme name="MSB">
      <a:majorFont>
        <a:latin typeface="Verdan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Mall MSB</Template>
  <TotalTime>547</TotalTime>
  <Words>1065</Words>
  <Application>Microsoft Office PowerPoint</Application>
  <PresentationFormat>On-screen Show (4:3)</PresentationFormat>
  <Paragraphs>102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Georgia</vt:lpstr>
      <vt:lpstr>Verdana</vt:lpstr>
      <vt:lpstr>Mall MSB</vt:lpstr>
      <vt:lpstr>Nya föreskrifter på informationssäkerhetsområdet</vt:lpstr>
      <vt:lpstr>Bakgrund och projektidé</vt:lpstr>
      <vt:lpstr>Tidplan</vt:lpstr>
      <vt:lpstr>Underlag</vt:lpstr>
      <vt:lpstr>Föreskrifternas upplägg</vt:lpstr>
      <vt:lpstr>2 § Administreras av annan myndighet</vt:lpstr>
      <vt:lpstr>Begreppsförklaring</vt:lpstr>
      <vt:lpstr>Ledningssystem för informationssäkerhet</vt:lpstr>
      <vt:lpstr>Närmare krav på myndigheternas informationssäkerhetsarbete</vt:lpstr>
      <vt:lpstr>Närmare krav forts..</vt:lpstr>
      <vt:lpstr>Allmänna råd till kraven på hot och riskhantering – bör…</vt:lpstr>
      <vt:lpstr>Särskilt om incidenthantering och kontinuitetshantering</vt:lpstr>
      <vt:lpstr>Nya föreskrifter om obligatorisk it-incidentrapportering</vt:lpstr>
      <vt:lpstr>Några nedslag i enkätundersökningen ur ett högskole/universitetsperspektiv (siffror i parantes)</vt:lpstr>
      <vt:lpstr>Några nedslag forts..</vt:lpstr>
      <vt:lpstr>PowerPoint Presentation</vt:lpstr>
    </vt:vector>
  </TitlesOfParts>
  <Company>MSB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Nya föreskrifter på informationssäkerhetsområdet</dc:title>
  <dc:creator>Helena Andersson</dc:creator>
  <cp:lastModifiedBy>Anne-Marie Achrenius</cp:lastModifiedBy>
  <cp:revision>19</cp:revision>
  <dcterms:created xsi:type="dcterms:W3CDTF">2015-10-13T07:37:20Z</dcterms:created>
  <dcterms:modified xsi:type="dcterms:W3CDTF">2015-10-14T07:21:08Z</dcterms:modified>
</cp:coreProperties>
</file>